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511" r:id="rId1"/>
  </p:sldMasterIdLst>
  <p:notesMasterIdLst>
    <p:notesMasterId r:id="rId29"/>
  </p:notesMasterIdLst>
  <p:sldIdLst>
    <p:sldId id="256" r:id="rId2"/>
    <p:sldId id="330" r:id="rId3"/>
    <p:sldId id="314" r:id="rId4"/>
    <p:sldId id="315" r:id="rId5"/>
    <p:sldId id="317" r:id="rId6"/>
    <p:sldId id="322" r:id="rId7"/>
    <p:sldId id="316" r:id="rId8"/>
    <p:sldId id="318" r:id="rId9"/>
    <p:sldId id="262" r:id="rId10"/>
    <p:sldId id="263" r:id="rId11"/>
    <p:sldId id="277" r:id="rId12"/>
    <p:sldId id="265" r:id="rId13"/>
    <p:sldId id="319" r:id="rId14"/>
    <p:sldId id="320" r:id="rId15"/>
    <p:sldId id="321" r:id="rId16"/>
    <p:sldId id="261" r:id="rId17"/>
    <p:sldId id="286" r:id="rId18"/>
    <p:sldId id="287" r:id="rId19"/>
    <p:sldId id="288" r:id="rId20"/>
    <p:sldId id="289" r:id="rId21"/>
    <p:sldId id="323" r:id="rId22"/>
    <p:sldId id="324" r:id="rId23"/>
    <p:sldId id="325" r:id="rId24"/>
    <p:sldId id="326" r:id="rId25"/>
    <p:sldId id="327" r:id="rId26"/>
    <p:sldId id="328" r:id="rId27"/>
    <p:sldId id="329" r:id="rId28"/>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85962" autoAdjust="0"/>
  </p:normalViewPr>
  <p:slideViewPr>
    <p:cSldViewPr snapToGrid="0">
      <p:cViewPr varScale="1">
        <p:scale>
          <a:sx n="95" d="100"/>
          <a:sy n="95" d="100"/>
        </p:scale>
        <p:origin x="43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DA6CF36-F68C-42D0-BF19-2CC911B0CA42}" type="datetimeFigureOut">
              <a:rPr lang="en-US" smtClean="0"/>
              <a:t>5/30/2019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73BBD216-8A21-4C8F-8F00-105875C03514}" type="slidenum">
              <a:rPr lang="en-US" smtClean="0"/>
              <a:t>‹#›</a:t>
            </a:fld>
            <a:endParaRPr lang="en-US"/>
          </a:p>
        </p:txBody>
      </p:sp>
    </p:spTree>
    <p:extLst>
      <p:ext uri="{BB962C8B-B14F-4D97-AF65-F5344CB8AC3E}">
        <p14:creationId xmlns:p14="http://schemas.microsoft.com/office/powerpoint/2010/main" val="2944468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a:t>
            </a:r>
            <a:r>
              <a:rPr lang="en-US" baseline="0" dirty="0" smtClean="0"/>
              <a:t> Dec. 21, 2018 big day for federal criminal practice and sentencing reform advocates. </a:t>
            </a:r>
          </a:p>
          <a:p>
            <a:r>
              <a:rPr lang="en-US" baseline="0" dirty="0" smtClean="0"/>
              <a:t>Today  - Quick overview of some of the key components that affect our current and former clients.  </a:t>
            </a:r>
            <a:endParaRPr lang="en-US" dirty="0"/>
          </a:p>
        </p:txBody>
      </p:sp>
      <p:sp>
        <p:nvSpPr>
          <p:cNvPr id="4" name="Slide Number Placeholder 3"/>
          <p:cNvSpPr>
            <a:spLocks noGrp="1"/>
          </p:cNvSpPr>
          <p:nvPr>
            <p:ph type="sldNum" sz="quarter" idx="10"/>
          </p:nvPr>
        </p:nvSpPr>
        <p:spPr/>
        <p:txBody>
          <a:bodyPr/>
          <a:lstStyle/>
          <a:p>
            <a:fld id="{73BBD216-8A21-4C8F-8F00-105875C03514}" type="slidenum">
              <a:rPr lang="en-US" smtClean="0"/>
              <a:t>1</a:t>
            </a:fld>
            <a:endParaRPr lang="en-US"/>
          </a:p>
        </p:txBody>
      </p:sp>
    </p:spTree>
    <p:extLst>
      <p:ext uri="{BB962C8B-B14F-4D97-AF65-F5344CB8AC3E}">
        <p14:creationId xmlns:p14="http://schemas.microsoft.com/office/powerpoint/2010/main" val="3974141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chart if you need</a:t>
            </a:r>
            <a:r>
              <a:rPr lang="en-US" baseline="0" dirty="0" smtClean="0"/>
              <a:t> it showing when it appeared in the news and SRC emails.</a:t>
            </a:r>
            <a:endParaRPr lang="en-US" dirty="0"/>
          </a:p>
          <a:p>
            <a:endParaRPr lang="en-US" dirty="0"/>
          </a:p>
          <a:p>
            <a:r>
              <a:rPr lang="en-US" dirty="0" smtClean="0"/>
              <a:t>Persuasive</a:t>
            </a:r>
            <a:r>
              <a:rPr lang="en-US" baseline="0" dirty="0" smtClean="0"/>
              <a:t> briefing that it should apply as a standalone ground for cases pending on direct appeal, but 2 seemingly insoluble problems: (1) making the case that sentence not imposed until final on direct appeal; (2) leg history - </a:t>
            </a:r>
            <a:r>
              <a:rPr lang="en-US" dirty="0"/>
              <a:t>SRCA, introduced October 4, 2017, had one paragraph entitled “pending cases” which remains as is in 401(c) and 403(b), and one entitled “past cases” which was deleted in the First Step Act. </a:t>
            </a:r>
          </a:p>
        </p:txBody>
      </p:sp>
      <p:sp>
        <p:nvSpPr>
          <p:cNvPr id="4" name="Slide Number Placeholder 3"/>
          <p:cNvSpPr>
            <a:spLocks noGrp="1"/>
          </p:cNvSpPr>
          <p:nvPr>
            <p:ph type="sldNum" sz="quarter" idx="10"/>
          </p:nvPr>
        </p:nvSpPr>
        <p:spPr/>
        <p:txBody>
          <a:bodyPr/>
          <a:lstStyle/>
          <a:p>
            <a:fld id="{73BBD216-8A21-4C8F-8F00-105875C03514}" type="slidenum">
              <a:rPr lang="en-US" smtClean="0"/>
              <a:t>10</a:t>
            </a:fld>
            <a:endParaRPr lang="en-US"/>
          </a:p>
        </p:txBody>
      </p:sp>
    </p:spTree>
    <p:extLst>
      <p:ext uri="{BB962C8B-B14F-4D97-AF65-F5344CB8AC3E}">
        <p14:creationId xmlns:p14="http://schemas.microsoft.com/office/powerpoint/2010/main" val="1741048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Changes</a:t>
            </a:r>
            <a:r>
              <a:rPr lang="en-US" baseline="0" dirty="0" smtClean="0"/>
              <a:t> in Drug amounts and what the </a:t>
            </a:r>
            <a:r>
              <a:rPr lang="en-US" baseline="0" dirty="0" err="1" smtClean="0"/>
              <a:t>Govt</a:t>
            </a:r>
            <a:r>
              <a:rPr lang="en-US" baseline="0" dirty="0" smtClean="0"/>
              <a:t> was required to allege and prove beyond a reasonable doubt as an element of the offense. </a:t>
            </a:r>
          </a:p>
          <a:p>
            <a:endParaRPr lang="en-US" dirty="0" smtClean="0"/>
          </a:p>
          <a:p>
            <a:r>
              <a:rPr lang="en-US" dirty="0" smtClean="0"/>
              <a:t>If 280 grams or</a:t>
            </a:r>
            <a:r>
              <a:rPr lang="en-US" baseline="0" dirty="0" smtClean="0"/>
              <a:t> more pled and proven -&gt; </a:t>
            </a:r>
            <a:r>
              <a:rPr lang="en-US" b="1" baseline="0" dirty="0" smtClean="0"/>
              <a:t>10 to Life (or +851= 20 to Life</a:t>
            </a:r>
            <a:r>
              <a:rPr lang="en-US" baseline="0" dirty="0" smtClean="0"/>
              <a:t>) or </a:t>
            </a:r>
            <a:r>
              <a:rPr lang="en-US" b="1" baseline="0" dirty="0" smtClean="0"/>
              <a:t>(+ death/serious injury =20 to Life</a:t>
            </a:r>
            <a:r>
              <a:rPr lang="en-US" baseline="0" dirty="0" smtClean="0"/>
              <a:t>) or </a:t>
            </a:r>
            <a:r>
              <a:rPr lang="en-US" b="1" baseline="0" dirty="0" smtClean="0"/>
              <a:t>(+ two 851s = Life</a:t>
            </a:r>
            <a:r>
              <a:rPr lang="en-US" baseline="0" dirty="0" smtClean="0"/>
              <a:t>)</a:t>
            </a:r>
            <a:endParaRPr lang="en-US" dirty="0" smtClean="0"/>
          </a:p>
          <a:p>
            <a:r>
              <a:rPr lang="en-US" dirty="0" smtClean="0"/>
              <a:t>50 grams increased to 280 grams or more =</a:t>
            </a:r>
            <a:r>
              <a:rPr lang="en-US" baseline="0" dirty="0" smtClean="0"/>
              <a:t> if less than 280 grams but more than 28 grams pled and proven -&gt;</a:t>
            </a:r>
            <a:r>
              <a:rPr lang="en-US" b="1" baseline="0" dirty="0" smtClean="0"/>
              <a:t>5 to 40 years </a:t>
            </a:r>
            <a:r>
              <a:rPr lang="en-US" baseline="0" dirty="0" smtClean="0"/>
              <a:t>(or </a:t>
            </a:r>
            <a:r>
              <a:rPr lang="en-US" b="1" baseline="0" dirty="0" smtClean="0"/>
              <a:t>10 to Life </a:t>
            </a:r>
            <a:r>
              <a:rPr lang="en-US" baseline="0" dirty="0" smtClean="0"/>
              <a:t>+ any # of 851s) or (</a:t>
            </a:r>
            <a:r>
              <a:rPr lang="en-US" b="1" baseline="0" dirty="0" smtClean="0"/>
              <a:t>20 to Life </a:t>
            </a:r>
            <a:r>
              <a:rPr lang="en-US" baseline="0" dirty="0" smtClean="0"/>
              <a:t>+ death / serious injury) or (</a:t>
            </a:r>
            <a:r>
              <a:rPr lang="en-US" b="1" baseline="0" dirty="0" smtClean="0"/>
              <a:t>Life</a:t>
            </a:r>
            <a:r>
              <a:rPr lang="en-US" baseline="0" dirty="0" smtClean="0"/>
              <a:t> any # of 851s + death / serious injury). </a:t>
            </a:r>
          </a:p>
          <a:p>
            <a:r>
              <a:rPr lang="en-US" baseline="0" dirty="0" smtClean="0"/>
              <a:t> </a:t>
            </a:r>
          </a:p>
          <a:p>
            <a:r>
              <a:rPr lang="en-US" dirty="0" smtClean="0"/>
              <a:t>5 grams increased to 28 grams or more = if less than 28 grams but more than 5 grams pled</a:t>
            </a:r>
            <a:r>
              <a:rPr lang="en-US" baseline="0" dirty="0" smtClean="0"/>
              <a:t> or proven = </a:t>
            </a:r>
            <a:r>
              <a:rPr lang="en-US" b="1" baseline="0" dirty="0" smtClean="0"/>
              <a:t>0 to 20 years </a:t>
            </a:r>
            <a:r>
              <a:rPr lang="en-US" baseline="0" dirty="0" smtClean="0"/>
              <a:t>or (</a:t>
            </a:r>
            <a:r>
              <a:rPr lang="en-US" b="1" baseline="0" dirty="0" smtClean="0"/>
              <a:t>0 to 30 years </a:t>
            </a:r>
            <a:r>
              <a:rPr lang="en-US" baseline="0" dirty="0" smtClean="0"/>
              <a:t>+ any # 851s) or (</a:t>
            </a:r>
            <a:r>
              <a:rPr lang="en-US" dirty="0" smtClean="0"/>
              <a:t>or </a:t>
            </a:r>
            <a:r>
              <a:rPr lang="en-US" b="1" dirty="0" smtClean="0"/>
              <a:t>20 to Life </a:t>
            </a:r>
            <a:r>
              <a:rPr lang="en-US" dirty="0" smtClean="0"/>
              <a:t>death/serious injury) or </a:t>
            </a:r>
            <a:r>
              <a:rPr lang="en-US" b="1" dirty="0" smtClean="0"/>
              <a:t>(Life </a:t>
            </a:r>
            <a:r>
              <a:rPr lang="en-US" dirty="0" smtClean="0"/>
              <a:t>with + any # of 851s +death/serious injury)</a:t>
            </a:r>
          </a:p>
          <a:p>
            <a:endParaRPr lang="en-US" dirty="0" smtClean="0"/>
          </a:p>
          <a:p>
            <a:r>
              <a:rPr lang="en-US" dirty="0" smtClean="0"/>
              <a:t>Less than 5 grams no longer mandatory</a:t>
            </a:r>
            <a:r>
              <a:rPr lang="en-US" baseline="0" dirty="0" smtClean="0"/>
              <a:t> minimum</a:t>
            </a:r>
          </a:p>
          <a:p>
            <a:r>
              <a:rPr lang="en-US" baseline="0" dirty="0" smtClean="0"/>
              <a:t>Also reduced applicable supervised release terms</a:t>
            </a:r>
          </a:p>
          <a:p>
            <a:r>
              <a:rPr lang="en-US" baseline="0" dirty="0" smtClean="0"/>
              <a:t>And impacts the calculation of career offender guidelines.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3BBD216-8A21-4C8F-8F00-105875C03514}" type="slidenum">
              <a:rPr lang="en-US" smtClean="0"/>
              <a:t>11</a:t>
            </a:fld>
            <a:endParaRPr lang="en-US"/>
          </a:p>
        </p:txBody>
      </p:sp>
    </p:spTree>
    <p:extLst>
      <p:ext uri="{BB962C8B-B14F-4D97-AF65-F5344CB8AC3E}">
        <p14:creationId xmlns:p14="http://schemas.microsoft.com/office/powerpoint/2010/main" val="990733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many of you have been contacted about this? IF YOU HAVE A CLIENT who may be ELIGIBLE – Please contact me!!!  </a:t>
            </a:r>
          </a:p>
          <a:p>
            <a:pPr marL="228600" indent="-228600">
              <a:buAutoNum type="arabicParenR"/>
            </a:pPr>
            <a:r>
              <a:rPr lang="en-US" baseline="0" dirty="0" smtClean="0"/>
              <a:t>Violated a criminal statute 2) the statutory penalties for which were modified in Sec. 2 &amp; 3 FSA 2010 and 3) committed before 8/3/2010.  Not previously reduced according to the statutory amends.</a:t>
            </a:r>
          </a:p>
          <a:p>
            <a:pPr marL="228600" indent="-228600">
              <a:buAutoNum type="arabicParenR"/>
            </a:pPr>
            <a:endParaRPr lang="en-US" baseline="0" dirty="0" smtClean="0"/>
          </a:p>
          <a:p>
            <a:r>
              <a:rPr lang="en-US" dirty="0" smtClean="0"/>
              <a:t>Eligible</a:t>
            </a:r>
            <a:r>
              <a:rPr lang="en-US" baseline="0" dirty="0" smtClean="0"/>
              <a:t> e</a:t>
            </a:r>
            <a:r>
              <a:rPr lang="en-US" dirty="0" smtClean="0"/>
              <a:t>ven if </a:t>
            </a:r>
            <a:r>
              <a:rPr lang="en-US" u="sng" dirty="0" smtClean="0"/>
              <a:t>this D’s</a:t>
            </a:r>
            <a:r>
              <a:rPr lang="en-US" dirty="0" smtClean="0"/>
              <a:t> stat</a:t>
            </a:r>
            <a:r>
              <a:rPr lang="en-US" baseline="0" dirty="0" smtClean="0"/>
              <a:t> range was not modified.  E.g., </a:t>
            </a:r>
            <a:r>
              <a:rPr lang="en-US" dirty="0"/>
              <a:t>D charged with less than 5 grams or no charged quantity subject to 0-20 pre and post-FSA is eligible.  The statutory penalty in 841(b)(1)(C) was modified to apply to anyone charged with less than 28g -  so anyone subject to 841(b)(1)(C) before the FSA is at least </a:t>
            </a:r>
            <a:r>
              <a:rPr lang="en-US" u="sng" dirty="0"/>
              <a:t>eligible</a:t>
            </a:r>
            <a:r>
              <a:rPr lang="en-US" dirty="0"/>
              <a:t>.  Could get a D’s career offender GL range knocked out based on the current guideline, or get a variance from it.</a:t>
            </a:r>
          </a:p>
          <a:p>
            <a:endParaRPr lang="en-US" dirty="0"/>
          </a:p>
          <a:p>
            <a:r>
              <a:rPr lang="en-US" dirty="0"/>
              <a:t>404(b) – “at the time the covered offense was committed” – when Congress makes a law retroactive, has to say to what event it’s retroactive – so this says it’s retro to any offense committed before 8/3/10.  Doesn’t mean all other sentencing components remain in effect.</a:t>
            </a:r>
          </a:p>
        </p:txBody>
      </p:sp>
      <p:sp>
        <p:nvSpPr>
          <p:cNvPr id="4" name="Slide Number Placeholder 3"/>
          <p:cNvSpPr>
            <a:spLocks noGrp="1"/>
          </p:cNvSpPr>
          <p:nvPr>
            <p:ph type="sldNum" sz="quarter" idx="10"/>
          </p:nvPr>
        </p:nvSpPr>
        <p:spPr/>
        <p:txBody>
          <a:bodyPr/>
          <a:lstStyle/>
          <a:p>
            <a:fld id="{73BBD216-8A21-4C8F-8F00-105875C03514}" type="slidenum">
              <a:rPr lang="en-US" smtClean="0"/>
              <a:t>12</a:t>
            </a:fld>
            <a:endParaRPr lang="en-US"/>
          </a:p>
        </p:txBody>
      </p:sp>
    </p:spTree>
    <p:extLst>
      <p:ext uri="{BB962C8B-B14F-4D97-AF65-F5344CB8AC3E}">
        <p14:creationId xmlns:p14="http://schemas.microsoft.com/office/powerpoint/2010/main" val="506764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BBD216-8A21-4C8F-8F00-105875C03514}" type="slidenum">
              <a:rPr lang="en-US" smtClean="0"/>
              <a:t>13</a:t>
            </a:fld>
            <a:endParaRPr lang="en-US"/>
          </a:p>
        </p:txBody>
      </p:sp>
    </p:spTree>
    <p:extLst>
      <p:ext uri="{BB962C8B-B14F-4D97-AF65-F5344CB8AC3E}">
        <p14:creationId xmlns:p14="http://schemas.microsoft.com/office/powerpoint/2010/main" val="14018090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BOP has been tasked with risk</a:t>
            </a:r>
            <a:r>
              <a:rPr lang="en-US" baseline="0" dirty="0" smtClean="0"/>
              <a:t> assessments, reducing recidivism, and establishing and assisting in earlier pre-release and release considerations.  </a:t>
            </a:r>
          </a:p>
          <a:p>
            <a:r>
              <a:rPr lang="en-US" baseline="0" dirty="0" smtClean="0"/>
              <a:t>Currently not yet implemented.  </a:t>
            </a:r>
            <a:r>
              <a:rPr lang="en-US" baseline="0" smtClean="0"/>
              <a:t>We’ll see.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3BBD216-8A21-4C8F-8F00-105875C03514}" type="slidenum">
              <a:rPr lang="en-US" smtClean="0"/>
              <a:t>14</a:t>
            </a:fld>
            <a:endParaRPr lang="en-US"/>
          </a:p>
        </p:txBody>
      </p:sp>
    </p:spTree>
    <p:extLst>
      <p:ext uri="{BB962C8B-B14F-4D97-AF65-F5344CB8AC3E}">
        <p14:creationId xmlns:p14="http://schemas.microsoft.com/office/powerpoint/2010/main" val="878624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 get</a:t>
            </a:r>
            <a:r>
              <a:rPr lang="en-US" baseline="0" dirty="0" smtClean="0"/>
              <a:t> questions</a:t>
            </a:r>
            <a:r>
              <a:rPr lang="en-US" dirty="0" smtClean="0"/>
              <a:t> about this -  Not yet made effective.  </a:t>
            </a:r>
          </a:p>
          <a:p>
            <a:endParaRPr lang="en-US" dirty="0" smtClean="0"/>
          </a:p>
          <a:p>
            <a:r>
              <a:rPr lang="en-US" dirty="0" smtClean="0"/>
              <a:t>There</a:t>
            </a:r>
            <a:r>
              <a:rPr lang="en-US" baseline="0" dirty="0" smtClean="0"/>
              <a:t> are a number of interlocking deadlines that are dependent on Attorney General action that have not yet been completed original deadline June 2019 but maybe July.</a:t>
            </a:r>
            <a:endParaRPr lang="en-US" dirty="0" smtClean="0"/>
          </a:p>
          <a:p>
            <a:r>
              <a:rPr lang="en-US" dirty="0" smtClean="0"/>
              <a:t> </a:t>
            </a:r>
          </a:p>
          <a:p>
            <a:r>
              <a:rPr lang="en-US" dirty="0" smtClean="0"/>
              <a:t>Inadvertent </a:t>
            </a:r>
            <a:r>
              <a:rPr lang="en-US" dirty="0"/>
              <a:t>because it serves no purpose.  Also, the leg history is full of statements to the effect that this is what Congress always intended; if so, it must have intended it to take effect immediately.  And the sponsors touted the immediate release of thousands as a reason to vote for the bill at a time when all it had was this and so-called prison reform.</a:t>
            </a:r>
          </a:p>
          <a:p>
            <a:endParaRPr lang="en-US" dirty="0"/>
          </a:p>
        </p:txBody>
      </p:sp>
      <p:sp>
        <p:nvSpPr>
          <p:cNvPr id="4" name="Slide Number Placeholder 3"/>
          <p:cNvSpPr>
            <a:spLocks noGrp="1"/>
          </p:cNvSpPr>
          <p:nvPr>
            <p:ph type="sldNum" sz="quarter" idx="10"/>
          </p:nvPr>
        </p:nvSpPr>
        <p:spPr/>
        <p:txBody>
          <a:bodyPr/>
          <a:lstStyle/>
          <a:p>
            <a:fld id="{73BBD216-8A21-4C8F-8F00-105875C03514}" type="slidenum">
              <a:rPr lang="en-US" smtClean="0"/>
              <a:t>16</a:t>
            </a:fld>
            <a:endParaRPr lang="en-US"/>
          </a:p>
        </p:txBody>
      </p:sp>
    </p:spTree>
    <p:extLst>
      <p:ext uri="{BB962C8B-B14F-4D97-AF65-F5344CB8AC3E}">
        <p14:creationId xmlns:p14="http://schemas.microsoft.com/office/powerpoint/2010/main" val="8404721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Warn all clients the whole thing may never happen.</a:t>
            </a:r>
            <a:endParaRPr lang="en-US" dirty="0" smtClean="0"/>
          </a:p>
          <a:p>
            <a:r>
              <a:rPr lang="en-US" dirty="0" smtClean="0"/>
              <a:t> </a:t>
            </a:r>
          </a:p>
          <a:p>
            <a:r>
              <a:rPr lang="en-US" dirty="0" smtClean="0"/>
              <a:t>Excluded Offenses can generally be categorized as violent, terrorism, espionage, human trafficking, sex and sexual exploitation, repeat felon in possession of firearm, certain fraud, or high-level drug offenses  BUT can earn other privileges</a:t>
            </a:r>
            <a:endParaRPr lang="en-US" dirty="0"/>
          </a:p>
        </p:txBody>
      </p:sp>
      <p:sp>
        <p:nvSpPr>
          <p:cNvPr id="4" name="Slide Number Placeholder 3"/>
          <p:cNvSpPr>
            <a:spLocks noGrp="1"/>
          </p:cNvSpPr>
          <p:nvPr>
            <p:ph type="sldNum" sz="quarter" idx="10"/>
          </p:nvPr>
        </p:nvSpPr>
        <p:spPr/>
        <p:txBody>
          <a:bodyPr/>
          <a:lstStyle/>
          <a:p>
            <a:fld id="{73BBD216-8A21-4C8F-8F00-105875C03514}" type="slidenum">
              <a:rPr lang="en-US" smtClean="0"/>
              <a:t>18</a:t>
            </a:fld>
            <a:endParaRPr lang="en-US"/>
          </a:p>
        </p:txBody>
      </p:sp>
    </p:spTree>
    <p:extLst>
      <p:ext uri="{BB962C8B-B14F-4D97-AF65-F5344CB8AC3E}">
        <p14:creationId xmlns:p14="http://schemas.microsoft.com/office/powerpoint/2010/main" val="3444231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BBD216-8A21-4C8F-8F00-105875C03514}" type="slidenum">
              <a:rPr lang="en-US" smtClean="0"/>
              <a:t>20</a:t>
            </a:fld>
            <a:endParaRPr lang="en-US"/>
          </a:p>
        </p:txBody>
      </p:sp>
    </p:spTree>
    <p:extLst>
      <p:ext uri="{BB962C8B-B14F-4D97-AF65-F5344CB8AC3E}">
        <p14:creationId xmlns:p14="http://schemas.microsoft.com/office/powerpoint/2010/main" val="431247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Until now, only BOP could file the motion.  </a:t>
            </a:r>
          </a:p>
          <a:p>
            <a:r>
              <a:rPr lang="en-US" dirty="0"/>
              <a:t>BOP refused to file motions in the vast majority of deserving cases for 3 decades.</a:t>
            </a:r>
          </a:p>
          <a:p>
            <a:endParaRPr lang="en-US" dirty="0"/>
          </a:p>
        </p:txBody>
      </p:sp>
      <p:sp>
        <p:nvSpPr>
          <p:cNvPr id="4" name="Slide Number Placeholder 3"/>
          <p:cNvSpPr>
            <a:spLocks noGrp="1"/>
          </p:cNvSpPr>
          <p:nvPr>
            <p:ph type="sldNum" sz="quarter" idx="10"/>
          </p:nvPr>
        </p:nvSpPr>
        <p:spPr/>
        <p:txBody>
          <a:bodyPr/>
          <a:lstStyle/>
          <a:p>
            <a:fld id="{73BBD216-8A21-4C8F-8F00-105875C03514}" type="slidenum">
              <a:rPr lang="en-US" smtClean="0"/>
              <a:t>22</a:t>
            </a:fld>
            <a:endParaRPr lang="en-US"/>
          </a:p>
        </p:txBody>
      </p:sp>
    </p:spTree>
    <p:extLst>
      <p:ext uri="{BB962C8B-B14F-4D97-AF65-F5344CB8AC3E}">
        <p14:creationId xmlns:p14="http://schemas.microsoft.com/office/powerpoint/2010/main" val="5165114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BBD216-8A21-4C8F-8F00-105875C03514}" type="slidenum">
              <a:rPr lang="en-US" smtClean="0"/>
              <a:t>26</a:t>
            </a:fld>
            <a:endParaRPr lang="en-US"/>
          </a:p>
        </p:txBody>
      </p:sp>
    </p:spTree>
    <p:extLst>
      <p:ext uri="{BB962C8B-B14F-4D97-AF65-F5344CB8AC3E}">
        <p14:creationId xmlns:p14="http://schemas.microsoft.com/office/powerpoint/2010/main" val="702190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Synopsis</a:t>
            </a:r>
            <a:r>
              <a:rPr lang="en-US" baseline="0" dirty="0" smtClean="0"/>
              <a:t> of the six areas I’ll try to cover </a:t>
            </a:r>
            <a:endParaRPr lang="en-US" dirty="0" smtClean="0"/>
          </a:p>
          <a:p>
            <a:endParaRPr lang="en-US" dirty="0" smtClean="0"/>
          </a:p>
          <a:p>
            <a:r>
              <a:rPr lang="en-US" dirty="0" smtClean="0"/>
              <a:t>Section 401 –  Reduces Some Drug Mandatory Minimums – and will be addressed later in the day</a:t>
            </a:r>
            <a:r>
              <a:rPr lang="en-US" baseline="0" dirty="0" smtClean="0"/>
              <a:t> by Lisa Peebles </a:t>
            </a:r>
            <a:endParaRPr lang="en-US" dirty="0" smtClean="0"/>
          </a:p>
          <a:p>
            <a:endParaRPr lang="en-US" dirty="0"/>
          </a:p>
        </p:txBody>
      </p:sp>
      <p:sp>
        <p:nvSpPr>
          <p:cNvPr id="4" name="Slide Number Placeholder 3"/>
          <p:cNvSpPr>
            <a:spLocks noGrp="1"/>
          </p:cNvSpPr>
          <p:nvPr>
            <p:ph type="sldNum" sz="quarter" idx="10"/>
          </p:nvPr>
        </p:nvSpPr>
        <p:spPr/>
        <p:txBody>
          <a:bodyPr/>
          <a:lstStyle/>
          <a:p>
            <a:fld id="{73BBD216-8A21-4C8F-8F00-105875C03514}" type="slidenum">
              <a:rPr lang="en-US" smtClean="0"/>
              <a:t>2</a:t>
            </a:fld>
            <a:endParaRPr lang="en-US"/>
          </a:p>
        </p:txBody>
      </p:sp>
    </p:spTree>
    <p:extLst>
      <p:ext uri="{BB962C8B-B14F-4D97-AF65-F5344CB8AC3E}">
        <p14:creationId xmlns:p14="http://schemas.microsoft.com/office/powerpoint/2010/main" val="1889509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18 USC 3553(f) amended and applicable to cases that have not yet been sentenced. </a:t>
            </a:r>
          </a:p>
          <a:p>
            <a:r>
              <a:rPr lang="en-US" baseline="0" dirty="0" smtClean="0"/>
              <a:t>*</a:t>
            </a:r>
            <a:r>
              <a:rPr lang="en-US" baseline="0" dirty="0" smtClean="0"/>
              <a:t>Remember §16(b)(the force clause is void – felony “by its nature involves a substantial risk that physical force against the person or property may be used in the course of committing the offense </a:t>
            </a:r>
          </a:p>
          <a:p>
            <a:endParaRPr lang="en-US" baseline="0" dirty="0" smtClean="0"/>
          </a:p>
        </p:txBody>
      </p:sp>
      <p:sp>
        <p:nvSpPr>
          <p:cNvPr id="4" name="Slide Number Placeholder 3"/>
          <p:cNvSpPr>
            <a:spLocks noGrp="1"/>
          </p:cNvSpPr>
          <p:nvPr>
            <p:ph type="sldNum" sz="quarter" idx="10"/>
          </p:nvPr>
        </p:nvSpPr>
        <p:spPr/>
        <p:txBody>
          <a:bodyPr/>
          <a:lstStyle/>
          <a:p>
            <a:fld id="{73BBD216-8A21-4C8F-8F00-105875C03514}" type="slidenum">
              <a:rPr lang="en-US" smtClean="0"/>
              <a:t>3</a:t>
            </a:fld>
            <a:endParaRPr lang="en-US"/>
          </a:p>
        </p:txBody>
      </p:sp>
    </p:spTree>
    <p:extLst>
      <p:ext uri="{BB962C8B-B14F-4D97-AF65-F5344CB8AC3E}">
        <p14:creationId xmlns:p14="http://schemas.microsoft.com/office/powerpoint/2010/main" val="2641789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baseline="0" dirty="0" smtClean="0"/>
              <a:t>Think your Client may not be eligible?  What about statutory construction and the plain language of the statute? </a:t>
            </a:r>
          </a:p>
          <a:p>
            <a:pPr defTabSz="933237">
              <a:defRPr/>
            </a:pPr>
            <a:endParaRPr lang="en-US" baseline="0" dirty="0" smtClean="0"/>
          </a:p>
          <a:p>
            <a:pPr defTabSz="933237">
              <a:defRPr/>
            </a:pPr>
            <a:r>
              <a:rPr lang="en-US" baseline="0" dirty="0" smtClean="0"/>
              <a:t>The answer to that is “Congress couldn’t have meant that.”  That’s not a reason – that’s what Congress </a:t>
            </a:r>
            <a:r>
              <a:rPr lang="en-US" u="sng" baseline="0" dirty="0" smtClean="0"/>
              <a:t>said-  what does the statute say?</a:t>
            </a:r>
            <a:r>
              <a:rPr lang="en-US" baseline="0" dirty="0" smtClean="0"/>
              <a:t>  A judge who wants a way out may go for this argument.  </a:t>
            </a:r>
          </a:p>
          <a:p>
            <a:endParaRPr lang="en-US" dirty="0"/>
          </a:p>
        </p:txBody>
      </p:sp>
      <p:sp>
        <p:nvSpPr>
          <p:cNvPr id="4" name="Slide Number Placeholder 3"/>
          <p:cNvSpPr>
            <a:spLocks noGrp="1"/>
          </p:cNvSpPr>
          <p:nvPr>
            <p:ph type="sldNum" sz="quarter" idx="10"/>
          </p:nvPr>
        </p:nvSpPr>
        <p:spPr/>
        <p:txBody>
          <a:bodyPr/>
          <a:lstStyle/>
          <a:p>
            <a:fld id="{73BBD216-8A21-4C8F-8F00-105875C03514}" type="slidenum">
              <a:rPr lang="en-US" smtClean="0"/>
              <a:t>4</a:t>
            </a:fld>
            <a:endParaRPr lang="en-US"/>
          </a:p>
        </p:txBody>
      </p:sp>
    </p:spTree>
    <p:extLst>
      <p:ext uri="{BB962C8B-B14F-4D97-AF65-F5344CB8AC3E}">
        <p14:creationId xmlns:p14="http://schemas.microsoft.com/office/powerpoint/2010/main" val="2352625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advice of the USSC in a </a:t>
            </a:r>
            <a:r>
              <a:rPr lang="en-US" dirty="0" smtClean="0"/>
              <a:t>newsletter is not controlling</a:t>
            </a:r>
            <a:r>
              <a:rPr lang="en-US" baseline="0" dirty="0" smtClean="0"/>
              <a:t> because these changes were based on a statutory amendment &amp; congressional intent as seen through acts…</a:t>
            </a:r>
          </a:p>
          <a:p>
            <a:endParaRPr lang="en-US" baseline="0" dirty="0" smtClean="0"/>
          </a:p>
          <a:p>
            <a:r>
              <a:rPr lang="en-US" baseline="0" dirty="0" smtClean="0"/>
              <a:t>“STATUS POINTS”  -- the 2 points for committing the offense while under a criminal justice sentence- probation, parole, supervised release, imprisonment, work release or escape.</a:t>
            </a:r>
          </a:p>
          <a:p>
            <a:endParaRPr lang="en-US" baseline="0" dirty="0" smtClean="0"/>
          </a:p>
          <a:p>
            <a:r>
              <a:rPr lang="en-US" dirty="0" err="1" smtClean="0"/>
              <a:t>Govt</a:t>
            </a:r>
            <a:r>
              <a:rPr lang="en-US" dirty="0" smtClean="0"/>
              <a:t> may not raise it.</a:t>
            </a:r>
          </a:p>
          <a:p>
            <a:endParaRPr lang="en-US" dirty="0" smtClean="0"/>
          </a:p>
          <a:p>
            <a:r>
              <a:rPr lang="en-US" dirty="0" smtClean="0"/>
              <a:t>DOJ guidance says new 3553(f)(1) “means: </a:t>
            </a:r>
          </a:p>
          <a:p>
            <a:r>
              <a:rPr lang="en-US" dirty="0" smtClean="0"/>
              <a:t>a person can have an unlimited number of 1-point offenses</a:t>
            </a:r>
          </a:p>
          <a:p>
            <a:r>
              <a:rPr lang="en-US" dirty="0" smtClean="0"/>
              <a:t>a person can have up to two prior 2-point offenses and be eligible, as long as none is for a ‘violent offense’</a:t>
            </a:r>
          </a:p>
          <a:p>
            <a:r>
              <a:rPr lang="en-US" dirty="0" smtClean="0"/>
              <a:t>a person with a prior 3-point offense is not eligible.”</a:t>
            </a:r>
          </a:p>
          <a:p>
            <a:endParaRPr lang="en-US" dirty="0"/>
          </a:p>
        </p:txBody>
      </p:sp>
      <p:sp>
        <p:nvSpPr>
          <p:cNvPr id="4" name="Slide Number Placeholder 3"/>
          <p:cNvSpPr>
            <a:spLocks noGrp="1"/>
          </p:cNvSpPr>
          <p:nvPr>
            <p:ph type="sldNum" sz="quarter" idx="10"/>
          </p:nvPr>
        </p:nvSpPr>
        <p:spPr/>
        <p:txBody>
          <a:bodyPr/>
          <a:lstStyle/>
          <a:p>
            <a:fld id="{73BBD216-8A21-4C8F-8F00-105875C03514}" type="slidenum">
              <a:rPr lang="en-US" smtClean="0"/>
              <a:t>5</a:t>
            </a:fld>
            <a:endParaRPr lang="en-US"/>
          </a:p>
        </p:txBody>
      </p:sp>
    </p:spTree>
    <p:extLst>
      <p:ext uri="{BB962C8B-B14F-4D97-AF65-F5344CB8AC3E}">
        <p14:creationId xmlns:p14="http://schemas.microsoft.com/office/powerpoint/2010/main" val="3201909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baseline="0" dirty="0" smtClean="0"/>
              <a:t>This means real criminal history points not status points), career offenders without the disqualifying number or kind of points are eligible.</a:t>
            </a:r>
          </a:p>
          <a:p>
            <a:pPr defTabSz="933237">
              <a:defRPr/>
            </a:pPr>
            <a:r>
              <a:rPr lang="en-US" baseline="0" dirty="0" smtClean="0"/>
              <a:t>Remember 16 (a) only  16 (b) is void for vagueness. </a:t>
            </a:r>
          </a:p>
          <a:p>
            <a:pPr defTabSz="933237">
              <a:defRPr/>
            </a:pPr>
            <a:endParaRPr lang="en-US" baseline="0" dirty="0" smtClean="0"/>
          </a:p>
          <a:p>
            <a:pPr defTabSz="933237">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3BBD216-8A21-4C8F-8F00-105875C03514}" type="slidenum">
              <a:rPr lang="en-US" smtClean="0"/>
              <a:t>6</a:t>
            </a:fld>
            <a:endParaRPr lang="en-US"/>
          </a:p>
        </p:txBody>
      </p:sp>
    </p:spTree>
    <p:extLst>
      <p:ext uri="{BB962C8B-B14F-4D97-AF65-F5344CB8AC3E}">
        <p14:creationId xmlns:p14="http://schemas.microsoft.com/office/powerpoint/2010/main" val="4101880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baseline="0" dirty="0" smtClean="0"/>
              <a:t>Remember, this is not “substantial assistance,” requires no </a:t>
            </a:r>
            <a:r>
              <a:rPr lang="en-US" baseline="0" dirty="0" err="1" smtClean="0"/>
              <a:t>govt</a:t>
            </a:r>
            <a:r>
              <a:rPr lang="en-US" baseline="0" dirty="0" smtClean="0"/>
              <a:t> motion, up to the judge. </a:t>
            </a:r>
          </a:p>
          <a:p>
            <a:pPr defTabSz="933237">
              <a:defRPr/>
            </a:pPr>
            <a:endParaRPr lang="en-US" baseline="0" dirty="0" smtClean="0"/>
          </a:p>
          <a:p>
            <a:pPr defTabSz="933237">
              <a:defRPr/>
            </a:pPr>
            <a:r>
              <a:rPr lang="en-US" baseline="0" dirty="0" smtClean="0"/>
              <a:t>Generally in NDNY have been applying to sentencing/judgments not yet completed and entered. </a:t>
            </a:r>
          </a:p>
          <a:p>
            <a:pPr defTabSz="933237">
              <a:defRPr/>
            </a:pPr>
            <a:endParaRPr lang="en-US" baseline="0" dirty="0" smtClean="0"/>
          </a:p>
          <a:p>
            <a:pPr defTabSz="933237">
              <a:defRPr/>
            </a:pPr>
            <a:r>
              <a:rPr lang="en-US" baseline="0" dirty="0" smtClean="0"/>
              <a:t>AFPDs MD Florida won the effective date issue and now DOJ  agrees.  Have briefing if you need it.</a:t>
            </a:r>
          </a:p>
          <a:p>
            <a:pPr defTabSz="933237">
              <a:defRPr/>
            </a:pPr>
            <a:r>
              <a:rPr lang="en-US" baseline="0" dirty="0" smtClean="0"/>
              <a:t>When mention DOJ guidance, this is a document DOJ provided to </a:t>
            </a:r>
            <a:r>
              <a:rPr lang="en-US" baseline="0" dirty="0" err="1" smtClean="0"/>
              <a:t>cong</a:t>
            </a:r>
            <a:r>
              <a:rPr lang="en-US" baseline="0" dirty="0" smtClean="0"/>
              <a:t> staff, which they sent to others, it’s thin and contains inaccuracies, so do not file it but if you need it to negotiate with the </a:t>
            </a:r>
            <a:r>
              <a:rPr lang="en-US" baseline="0" dirty="0" err="1" smtClean="0"/>
              <a:t>govt</a:t>
            </a:r>
            <a:r>
              <a:rPr lang="en-US" baseline="0" dirty="0" smtClean="0"/>
              <a:t>, let us know.</a:t>
            </a:r>
            <a:endParaRPr lang="en-US" dirty="0" smtClean="0"/>
          </a:p>
        </p:txBody>
      </p:sp>
      <p:sp>
        <p:nvSpPr>
          <p:cNvPr id="4" name="Slide Number Placeholder 3"/>
          <p:cNvSpPr>
            <a:spLocks noGrp="1"/>
          </p:cNvSpPr>
          <p:nvPr>
            <p:ph type="sldNum" sz="quarter" idx="10"/>
          </p:nvPr>
        </p:nvSpPr>
        <p:spPr/>
        <p:txBody>
          <a:bodyPr/>
          <a:lstStyle/>
          <a:p>
            <a:fld id="{73BBD216-8A21-4C8F-8F00-105875C03514}" type="slidenum">
              <a:rPr lang="en-US" smtClean="0"/>
              <a:t>7</a:t>
            </a:fld>
            <a:endParaRPr lang="en-US"/>
          </a:p>
        </p:txBody>
      </p:sp>
    </p:spTree>
    <p:extLst>
      <p:ext uri="{BB962C8B-B14F-4D97-AF65-F5344CB8AC3E}">
        <p14:creationId xmlns:p14="http://schemas.microsoft.com/office/powerpoint/2010/main" val="3454454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forget</a:t>
            </a:r>
            <a:r>
              <a:rPr lang="en-US" baseline="0" dirty="0" smtClean="0"/>
              <a:t> about the impact on the guidelines – </a:t>
            </a:r>
          </a:p>
          <a:p>
            <a:r>
              <a:rPr lang="en-US" baseline="0" dirty="0" smtClean="0"/>
              <a:t>USSC will most likely amend in the next cycle.  Congressional intent is for lesser sentence for non-violent criminal histories</a:t>
            </a:r>
            <a:endParaRPr lang="en-US" dirty="0"/>
          </a:p>
        </p:txBody>
      </p:sp>
      <p:sp>
        <p:nvSpPr>
          <p:cNvPr id="4" name="Slide Number Placeholder 3"/>
          <p:cNvSpPr>
            <a:spLocks noGrp="1"/>
          </p:cNvSpPr>
          <p:nvPr>
            <p:ph type="sldNum" sz="quarter" idx="10"/>
          </p:nvPr>
        </p:nvSpPr>
        <p:spPr/>
        <p:txBody>
          <a:bodyPr/>
          <a:lstStyle/>
          <a:p>
            <a:fld id="{73BBD216-8A21-4C8F-8F00-105875C03514}" type="slidenum">
              <a:rPr lang="en-US" smtClean="0"/>
              <a:t>8</a:t>
            </a:fld>
            <a:endParaRPr lang="en-US"/>
          </a:p>
        </p:txBody>
      </p:sp>
    </p:spTree>
    <p:extLst>
      <p:ext uri="{BB962C8B-B14F-4D97-AF65-F5344CB8AC3E}">
        <p14:creationId xmlns:p14="http://schemas.microsoft.com/office/powerpoint/2010/main" val="342197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“Clarifies” – 25 years after Deal case– Congress never intended stacking</a:t>
            </a:r>
            <a:r>
              <a:rPr lang="en-US" baseline="0" dirty="0" smtClean="0"/>
              <a:t> within the same offense conduct</a:t>
            </a:r>
          </a:p>
          <a:p>
            <a:r>
              <a:rPr lang="en-US" baseline="0" dirty="0" smtClean="0"/>
              <a:t>The prior version let the first conviction be the prior and the other 2 bore the 25 years.  Here the convictions don’t count as the triggering prior but cannot be concurrent and have a mandatory minimum of 5 years.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73BBD216-8A21-4C8F-8F00-105875C03514}" type="slidenum">
              <a:rPr lang="en-US" smtClean="0"/>
              <a:t>9</a:t>
            </a:fld>
            <a:endParaRPr lang="en-US"/>
          </a:p>
        </p:txBody>
      </p:sp>
    </p:spTree>
    <p:extLst>
      <p:ext uri="{BB962C8B-B14F-4D97-AF65-F5344CB8AC3E}">
        <p14:creationId xmlns:p14="http://schemas.microsoft.com/office/powerpoint/2010/main" val="2404339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853799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803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07606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4059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89547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2930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7585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015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1385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750433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4967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5196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2243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5344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0531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4595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5/30/2019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8383669"/>
      </p:ext>
    </p:extLst>
  </p:cSld>
  <p:clrMap bg1="dk1" tx1="lt1" bg2="dk2" tx2="lt2" accent1="accent1" accent2="accent2" accent3="accent3" accent4="accent4" accent5="accent5" accent6="accent6" hlink="hlink" folHlink="folHlink"/>
  <p:sldLayoutIdLst>
    <p:sldLayoutId id="2147484512" r:id="rId1"/>
    <p:sldLayoutId id="2147484513" r:id="rId2"/>
    <p:sldLayoutId id="2147484514" r:id="rId3"/>
    <p:sldLayoutId id="2147484515" r:id="rId4"/>
    <p:sldLayoutId id="2147484516" r:id="rId5"/>
    <p:sldLayoutId id="2147484517" r:id="rId6"/>
    <p:sldLayoutId id="2147484518" r:id="rId7"/>
    <p:sldLayoutId id="2147484519" r:id="rId8"/>
    <p:sldLayoutId id="2147484520" r:id="rId9"/>
    <p:sldLayoutId id="2147484521" r:id="rId10"/>
    <p:sldLayoutId id="2147484522" r:id="rId11"/>
    <p:sldLayoutId id="2147484523" r:id="rId12"/>
    <p:sldLayoutId id="2147484524" r:id="rId13"/>
    <p:sldLayoutId id="2147484525" r:id="rId14"/>
    <p:sldLayoutId id="2147484526" r:id="rId15"/>
    <p:sldLayoutId id="21474845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molly_corbett@fd.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5840" y="1235947"/>
            <a:ext cx="8699863" cy="2787413"/>
          </a:xfrm>
        </p:spPr>
        <p:txBody>
          <a:bodyPr>
            <a:normAutofit/>
          </a:bodyPr>
          <a:lstStyle/>
          <a:p>
            <a:pPr algn="ctr"/>
            <a:r>
              <a:rPr lang="en-US" sz="6600" dirty="0" smtClean="0">
                <a:solidFill>
                  <a:schemeClr val="accent2"/>
                </a:solidFill>
                <a:latin typeface="Franklin Gothic Heavy" panose="020B0903020102020204" pitchFamily="34" charset="0"/>
              </a:rPr>
              <a:t>The First Step Act</a:t>
            </a:r>
            <a:r>
              <a:rPr lang="en-US" sz="6600" dirty="0" smtClean="0">
                <a:solidFill>
                  <a:schemeClr val="accent2"/>
                </a:solidFill>
              </a:rPr>
              <a:t/>
            </a:r>
            <a:br>
              <a:rPr lang="en-US" sz="6600" dirty="0" smtClean="0">
                <a:solidFill>
                  <a:schemeClr val="accent2"/>
                </a:solidFill>
              </a:rPr>
            </a:br>
            <a:r>
              <a:rPr lang="en-US" sz="4400" dirty="0" smtClean="0">
                <a:solidFill>
                  <a:schemeClr val="accent2"/>
                </a:solidFill>
              </a:rPr>
              <a:t/>
            </a:r>
            <a:br>
              <a:rPr lang="en-US" sz="4400" dirty="0" smtClean="0">
                <a:solidFill>
                  <a:schemeClr val="accent2"/>
                </a:solidFill>
              </a:rPr>
            </a:br>
            <a:r>
              <a:rPr lang="en-US" sz="2400" dirty="0">
                <a:solidFill>
                  <a:schemeClr val="accent2"/>
                </a:solidFill>
              </a:rPr>
              <a:t>enacted Dec. 21, 2018</a:t>
            </a:r>
          </a:p>
        </p:txBody>
      </p:sp>
      <p:sp>
        <p:nvSpPr>
          <p:cNvPr id="3" name="Subtitle 2"/>
          <p:cNvSpPr>
            <a:spLocks noGrp="1"/>
          </p:cNvSpPr>
          <p:nvPr>
            <p:ph type="subTitle" idx="1"/>
          </p:nvPr>
        </p:nvSpPr>
        <p:spPr>
          <a:xfrm>
            <a:off x="783772" y="4310742"/>
            <a:ext cx="8817428" cy="1881052"/>
          </a:xfrm>
        </p:spPr>
        <p:txBody>
          <a:bodyPr>
            <a:noAutofit/>
          </a:bodyPr>
          <a:lstStyle/>
          <a:p>
            <a:pPr marL="342900" indent="-342900" algn="l">
              <a:buFont typeface="Arial" panose="020B0604020202020204" pitchFamily="34" charset="0"/>
              <a:buChar char="•"/>
            </a:pPr>
            <a:r>
              <a:rPr lang="en-US" sz="2400" dirty="0" smtClean="0"/>
              <a:t>Expansion of Safety Valve </a:t>
            </a:r>
          </a:p>
          <a:p>
            <a:pPr marL="342900" indent="-342900" algn="l">
              <a:buFont typeface="Arial" panose="020B0604020202020204" pitchFamily="34" charset="0"/>
              <a:buChar char="•"/>
            </a:pPr>
            <a:r>
              <a:rPr lang="en-US" sz="2400" dirty="0" smtClean="0"/>
              <a:t>Retroactive Application of the Fair Sentencing Act of 2010</a:t>
            </a:r>
          </a:p>
          <a:p>
            <a:pPr marL="342900" indent="-342900" algn="l">
              <a:buFont typeface="Arial" panose="020B0604020202020204" pitchFamily="34" charset="0"/>
              <a:buChar char="•"/>
            </a:pPr>
            <a:r>
              <a:rPr lang="en-US" sz="2400" dirty="0" smtClean="0"/>
              <a:t>Bureau of Prisons – Reducing Recidivism &amp; Imprisonment</a:t>
            </a:r>
            <a:endParaRPr lang="en-US" sz="2400" dirty="0"/>
          </a:p>
        </p:txBody>
      </p:sp>
    </p:spTree>
    <p:extLst>
      <p:ext uri="{BB962C8B-B14F-4D97-AF65-F5344CB8AC3E}">
        <p14:creationId xmlns:p14="http://schemas.microsoft.com/office/powerpoint/2010/main" val="834955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1355"/>
            <a:ext cx="8596668" cy="1014882"/>
          </a:xfrm>
        </p:spPr>
        <p:txBody>
          <a:bodyPr/>
          <a:lstStyle/>
          <a:p>
            <a:r>
              <a:rPr lang="en-US" dirty="0" smtClean="0">
                <a:solidFill>
                  <a:schemeClr val="accent2"/>
                </a:solidFill>
                <a:latin typeface="Franklin Gothic Heavy" panose="020B0903020102020204" pitchFamily="34" charset="0"/>
              </a:rPr>
              <a:t>Effective Date for Sections 401, 403?</a:t>
            </a:r>
            <a:endParaRPr lang="en-US" dirty="0">
              <a:solidFill>
                <a:schemeClr val="accent2"/>
              </a:solidFill>
              <a:latin typeface="Franklin Gothic Heavy" panose="020B0903020102020204" pitchFamily="34" charset="0"/>
            </a:endParaRPr>
          </a:p>
        </p:txBody>
      </p:sp>
      <p:sp>
        <p:nvSpPr>
          <p:cNvPr id="3" name="Content Placeholder 2"/>
          <p:cNvSpPr>
            <a:spLocks noGrp="1"/>
          </p:cNvSpPr>
          <p:nvPr>
            <p:ph idx="1"/>
          </p:nvPr>
        </p:nvSpPr>
        <p:spPr>
          <a:xfrm>
            <a:off x="281354" y="1225900"/>
            <a:ext cx="9666513" cy="5466302"/>
          </a:xfrm>
        </p:spPr>
        <p:txBody>
          <a:bodyPr>
            <a:normAutofit/>
          </a:bodyPr>
          <a:lstStyle/>
          <a:p>
            <a:pPr marL="0" indent="0">
              <a:buNone/>
            </a:pPr>
            <a:r>
              <a:rPr lang="en-US" dirty="0"/>
              <a:t>“Applicability to </a:t>
            </a:r>
            <a:r>
              <a:rPr lang="en-US" u="sng" dirty="0"/>
              <a:t>Pending Cases</a:t>
            </a:r>
            <a:r>
              <a:rPr lang="en-US" dirty="0"/>
              <a:t>.―This section, and the amendments made by this section, shall apply to </a:t>
            </a:r>
            <a:r>
              <a:rPr lang="en-US" u="sng" dirty="0"/>
              <a:t>any offense that was committed before the date of enactment of this Act</a:t>
            </a:r>
            <a:r>
              <a:rPr lang="en-US" dirty="0"/>
              <a:t>, </a:t>
            </a:r>
            <a:r>
              <a:rPr lang="en-US" u="sng" dirty="0"/>
              <a:t>if a sentence for the offense has not yet been </a:t>
            </a:r>
            <a:r>
              <a:rPr lang="en-US" u="sng" dirty="0" smtClean="0"/>
              <a:t>imposed</a:t>
            </a:r>
            <a:r>
              <a:rPr lang="en-US" dirty="0" smtClean="0"/>
              <a:t> as of” Dec. 21, 2018. </a:t>
            </a:r>
            <a:r>
              <a:rPr lang="en-US" dirty="0"/>
              <a:t>Sec. </a:t>
            </a:r>
            <a:r>
              <a:rPr lang="en-US" dirty="0" smtClean="0"/>
              <a:t>401(c), 403(b).</a:t>
            </a:r>
          </a:p>
          <a:p>
            <a:pPr marL="0" indent="0">
              <a:buNone/>
            </a:pPr>
            <a:r>
              <a:rPr lang="en-US" dirty="0" smtClean="0"/>
              <a:t>Retroactive to past conduct in “pending cases” but only “if” sentence not yet “imposed” as of 12/21/18</a:t>
            </a:r>
          </a:p>
          <a:p>
            <a:r>
              <a:rPr lang="en-US" dirty="0" smtClean="0"/>
              <a:t>At any </a:t>
            </a:r>
            <a:r>
              <a:rPr lang="en-US" i="1" dirty="0" smtClean="0"/>
              <a:t>re</a:t>
            </a:r>
            <a:r>
              <a:rPr lang="en-US" dirty="0" smtClean="0"/>
              <a:t>sentencing after direct appeal or on collateral review if reversed/vacated on </a:t>
            </a:r>
            <a:r>
              <a:rPr lang="en-US" i="1" dirty="0" smtClean="0"/>
              <a:t>independent ground</a:t>
            </a:r>
          </a:p>
          <a:p>
            <a:r>
              <a:rPr lang="en-US" dirty="0" smtClean="0"/>
              <a:t>Counsel </a:t>
            </a:r>
            <a:r>
              <a:rPr lang="en-US" dirty="0"/>
              <a:t>was </a:t>
            </a:r>
            <a:r>
              <a:rPr lang="en-US" i="1" dirty="0" smtClean="0"/>
              <a:t>IAC</a:t>
            </a:r>
            <a:r>
              <a:rPr lang="en-US" dirty="0" smtClean="0"/>
              <a:t> in </a:t>
            </a:r>
            <a:r>
              <a:rPr lang="en-US" dirty="0"/>
              <a:t>failing to seek a </a:t>
            </a:r>
            <a:r>
              <a:rPr lang="en-US" dirty="0" smtClean="0"/>
              <a:t>continuance on or after widely </a:t>
            </a:r>
            <a:r>
              <a:rPr lang="en-US" dirty="0"/>
              <a:t>publicized </a:t>
            </a:r>
            <a:r>
              <a:rPr lang="en-US" dirty="0" smtClean="0"/>
              <a:t>would not apply to “people already in jail” –  key </a:t>
            </a:r>
            <a:r>
              <a:rPr lang="en-US" dirty="0"/>
              <a:t>dates: Aug. 3, Nov. 12, Nov. 16, </a:t>
            </a:r>
            <a:r>
              <a:rPr lang="en-US" dirty="0" smtClean="0"/>
              <a:t>2018 – ask for chart of relevant events</a:t>
            </a:r>
          </a:p>
          <a:p>
            <a:r>
              <a:rPr lang="en-US" dirty="0" smtClean="0"/>
              <a:t>If no resentencing or IAC:  Failure </a:t>
            </a:r>
            <a:r>
              <a:rPr lang="en-US" dirty="0"/>
              <a:t>to make </a:t>
            </a:r>
            <a:r>
              <a:rPr lang="en-US" dirty="0" smtClean="0"/>
              <a:t>applicable </a:t>
            </a:r>
            <a:r>
              <a:rPr lang="en-US" dirty="0"/>
              <a:t>to </a:t>
            </a:r>
            <a:r>
              <a:rPr lang="en-US" dirty="0" smtClean="0"/>
              <a:t>sentences imposed before enactment – violates Equal Protection Clause </a:t>
            </a:r>
            <a:r>
              <a:rPr lang="en-US" dirty="0"/>
              <a:t>(no rational basis) and/or </a:t>
            </a:r>
            <a:r>
              <a:rPr lang="en-US" dirty="0" smtClean="0"/>
              <a:t>8</a:t>
            </a:r>
            <a:r>
              <a:rPr lang="en-US" baseline="30000" dirty="0" smtClean="0"/>
              <a:t>th</a:t>
            </a:r>
            <a:r>
              <a:rPr lang="en-US" dirty="0" smtClean="0"/>
              <a:t> Amend. (</a:t>
            </a:r>
            <a:r>
              <a:rPr lang="en-US" dirty="0"/>
              <a:t>grossly disproportionate</a:t>
            </a:r>
            <a:r>
              <a:rPr lang="en-US" dirty="0" smtClean="0"/>
              <a:t>) </a:t>
            </a:r>
            <a:endParaRPr lang="en-US" dirty="0"/>
          </a:p>
          <a:p>
            <a:r>
              <a:rPr lang="en-US" dirty="0"/>
              <a:t>As standalone ground on collateral review – </a:t>
            </a:r>
            <a:r>
              <a:rPr lang="en-US" dirty="0" smtClean="0"/>
              <a:t>NO </a:t>
            </a:r>
            <a:r>
              <a:rPr lang="en-US" dirty="0"/>
              <a:t>– “pending</a:t>
            </a:r>
            <a:r>
              <a:rPr lang="en-US" dirty="0" smtClean="0"/>
              <a:t>”</a:t>
            </a:r>
          </a:p>
          <a:p>
            <a:r>
              <a:rPr lang="en-US" dirty="0"/>
              <a:t>As standalone ground on direct appeal – possible but </a:t>
            </a:r>
            <a:r>
              <a:rPr lang="en-US" dirty="0" smtClean="0"/>
              <a:t>problems</a:t>
            </a:r>
            <a:endParaRPr lang="en-US" dirty="0"/>
          </a:p>
        </p:txBody>
      </p:sp>
    </p:spTree>
    <p:extLst>
      <p:ext uri="{BB962C8B-B14F-4D97-AF65-F5344CB8AC3E}">
        <p14:creationId xmlns:p14="http://schemas.microsoft.com/office/powerpoint/2010/main" val="23643072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1209"/>
            <a:ext cx="8596668" cy="1679192"/>
          </a:xfrm>
        </p:spPr>
        <p:txBody>
          <a:bodyPr>
            <a:normAutofit/>
          </a:bodyPr>
          <a:lstStyle/>
          <a:p>
            <a:r>
              <a:rPr lang="en-US" dirty="0" smtClean="0">
                <a:solidFill>
                  <a:schemeClr val="accent2"/>
                </a:solidFill>
                <a:latin typeface="Franklin Gothic Heavy" panose="020B0903020102020204" pitchFamily="34" charset="0"/>
              </a:rPr>
              <a:t>Section 404, Retroactive Application </a:t>
            </a:r>
            <a:br>
              <a:rPr lang="en-US" dirty="0" smtClean="0">
                <a:solidFill>
                  <a:schemeClr val="accent2"/>
                </a:solidFill>
                <a:latin typeface="Franklin Gothic Heavy" panose="020B0903020102020204" pitchFamily="34" charset="0"/>
              </a:rPr>
            </a:br>
            <a:r>
              <a:rPr lang="en-US" dirty="0" smtClean="0">
                <a:solidFill>
                  <a:schemeClr val="accent2"/>
                </a:solidFill>
                <a:latin typeface="Franklin Gothic Heavy" panose="020B0903020102020204" pitchFamily="34" charset="0"/>
              </a:rPr>
              <a:t>of Fair Sentencing Act of 2010</a:t>
            </a:r>
            <a:endParaRPr lang="en-US" dirty="0">
              <a:solidFill>
                <a:schemeClr val="accent2"/>
              </a:solidFill>
              <a:latin typeface="Franklin Gothic Heavy" panose="020B0903020102020204" pitchFamily="34" charset="0"/>
            </a:endParaRPr>
          </a:p>
        </p:txBody>
      </p:sp>
      <p:sp>
        <p:nvSpPr>
          <p:cNvPr id="3" name="Content Placeholder 2"/>
          <p:cNvSpPr>
            <a:spLocks noGrp="1"/>
          </p:cNvSpPr>
          <p:nvPr>
            <p:ph idx="1"/>
          </p:nvPr>
        </p:nvSpPr>
        <p:spPr>
          <a:xfrm>
            <a:off x="341644" y="1728317"/>
            <a:ext cx="10068448" cy="4883498"/>
          </a:xfrm>
        </p:spPr>
        <p:txBody>
          <a:bodyPr>
            <a:normAutofit lnSpcReduction="10000"/>
          </a:bodyPr>
          <a:lstStyle/>
          <a:p>
            <a:r>
              <a:rPr lang="en-US" sz="2600" dirty="0"/>
              <a:t>Section 2 of the </a:t>
            </a:r>
            <a:r>
              <a:rPr lang="en-US" sz="2600" dirty="0" smtClean="0"/>
              <a:t>FSA </a:t>
            </a:r>
            <a:r>
              <a:rPr lang="en-US" sz="2600" dirty="0"/>
              <a:t>of 2010 </a:t>
            </a:r>
            <a:r>
              <a:rPr lang="en-US" sz="2600" dirty="0" smtClean="0"/>
              <a:t>modified the statutory penalties (i.e., statutory ranges and minimum SR terms) by </a:t>
            </a:r>
            <a:r>
              <a:rPr lang="en-US" sz="2600" dirty="0"/>
              <a:t>increasing </a:t>
            </a:r>
            <a:r>
              <a:rPr lang="en-US" sz="2600" dirty="0" smtClean="0"/>
              <a:t>the quantities triggering: </a:t>
            </a:r>
            <a:endParaRPr lang="en-US" sz="2600" dirty="0"/>
          </a:p>
          <a:p>
            <a:pPr lvl="1"/>
            <a:r>
              <a:rPr lang="en-US" sz="2400" dirty="0" smtClean="0"/>
              <a:t>841(b</a:t>
            </a:r>
            <a:r>
              <a:rPr lang="en-US" sz="2400" dirty="0"/>
              <a:t>)(1)(A)(iii) and 960(b)(1)(</a:t>
            </a:r>
            <a:r>
              <a:rPr lang="en-US" sz="2400" dirty="0" smtClean="0"/>
              <a:t>C) from at least 50 </a:t>
            </a:r>
            <a:r>
              <a:rPr lang="en-US" sz="2400" dirty="0"/>
              <a:t>grams to </a:t>
            </a:r>
            <a:r>
              <a:rPr lang="en-US" sz="2400" dirty="0" smtClean="0"/>
              <a:t>at least 280 grams</a:t>
            </a:r>
          </a:p>
          <a:p>
            <a:pPr lvl="1"/>
            <a:r>
              <a:rPr lang="en-US" sz="2400" dirty="0" smtClean="0"/>
              <a:t>841(b</a:t>
            </a:r>
            <a:r>
              <a:rPr lang="en-US" sz="2400" dirty="0"/>
              <a:t>)(1)(B)(iii) and 960(b)(2)(C</a:t>
            </a:r>
            <a:r>
              <a:rPr lang="en-US" sz="2400" dirty="0" smtClean="0"/>
              <a:t>) </a:t>
            </a:r>
            <a:r>
              <a:rPr lang="en-US" sz="2400" dirty="0"/>
              <a:t>from at least 5 grams </a:t>
            </a:r>
            <a:r>
              <a:rPr lang="en-US" sz="2400" dirty="0" smtClean="0"/>
              <a:t>to </a:t>
            </a:r>
            <a:r>
              <a:rPr lang="en-US" sz="2400" dirty="0"/>
              <a:t>at least 28 </a:t>
            </a:r>
            <a:r>
              <a:rPr lang="en-US" sz="2400" dirty="0" smtClean="0"/>
              <a:t>grams</a:t>
            </a:r>
            <a:r>
              <a:rPr lang="en-US" sz="2400" dirty="0"/>
              <a:t>  </a:t>
            </a:r>
          </a:p>
          <a:p>
            <a:pPr lvl="1"/>
            <a:r>
              <a:rPr lang="en-US" sz="2400" dirty="0"/>
              <a:t>841(b)(1)(C) and 960(b)(3) </a:t>
            </a:r>
            <a:r>
              <a:rPr lang="en-US" sz="2400" dirty="0" smtClean="0"/>
              <a:t>from </a:t>
            </a:r>
            <a:r>
              <a:rPr lang="en-US" sz="2400" dirty="0"/>
              <a:t>less than 5 grams </a:t>
            </a:r>
            <a:r>
              <a:rPr lang="en-US" sz="2400" dirty="0" smtClean="0"/>
              <a:t>to </a:t>
            </a:r>
            <a:r>
              <a:rPr lang="en-US" sz="2400" dirty="0"/>
              <a:t>less than 28 grams </a:t>
            </a:r>
          </a:p>
          <a:p>
            <a:pPr marL="0" indent="0">
              <a:buNone/>
            </a:pPr>
            <a:endParaRPr lang="en-US" sz="2400" dirty="0"/>
          </a:p>
          <a:p>
            <a:r>
              <a:rPr lang="en-US" sz="2600" dirty="0"/>
              <a:t>Section 3 </a:t>
            </a:r>
            <a:r>
              <a:rPr lang="en-US" sz="2600" dirty="0" smtClean="0"/>
              <a:t>eliminated </a:t>
            </a:r>
            <a:r>
              <a:rPr lang="en-US" sz="2600" dirty="0"/>
              <a:t>the mandatory minimum for simple possession under </a:t>
            </a:r>
            <a:r>
              <a:rPr lang="en-US" sz="2600" dirty="0" smtClean="0"/>
              <a:t>21 </a:t>
            </a:r>
            <a:r>
              <a:rPr lang="en-US" sz="2600" dirty="0"/>
              <a:t>USC § 844(a</a:t>
            </a:r>
            <a:r>
              <a:rPr lang="en-US" sz="2600" dirty="0" smtClean="0"/>
              <a:t>)</a:t>
            </a:r>
            <a:r>
              <a:rPr lang="en-US" sz="2600" dirty="0"/>
              <a:t> </a:t>
            </a:r>
          </a:p>
          <a:p>
            <a:endParaRPr lang="en-US" dirty="0"/>
          </a:p>
        </p:txBody>
      </p:sp>
    </p:spTree>
    <p:extLst>
      <p:ext uri="{BB962C8B-B14F-4D97-AF65-F5344CB8AC3E}">
        <p14:creationId xmlns:p14="http://schemas.microsoft.com/office/powerpoint/2010/main" val="3820780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21064"/>
            <a:ext cx="8596668" cy="1235947"/>
          </a:xfrm>
        </p:spPr>
        <p:txBody>
          <a:bodyPr/>
          <a:lstStyle/>
          <a:p>
            <a:r>
              <a:rPr lang="en-US" dirty="0" smtClean="0">
                <a:solidFill>
                  <a:schemeClr val="accent2"/>
                </a:solidFill>
                <a:latin typeface="Franklin Gothic Heavy" panose="020B0903020102020204" pitchFamily="34" charset="0"/>
              </a:rPr>
              <a:t>Section 404 of the First Step Act</a:t>
            </a:r>
            <a:endParaRPr lang="en-US" dirty="0">
              <a:solidFill>
                <a:schemeClr val="accent2"/>
              </a:solidFill>
              <a:latin typeface="Franklin Gothic Heavy" panose="020B0903020102020204" pitchFamily="34" charset="0"/>
            </a:endParaRPr>
          </a:p>
        </p:txBody>
      </p:sp>
      <p:sp>
        <p:nvSpPr>
          <p:cNvPr id="3" name="Content Placeholder 2"/>
          <p:cNvSpPr>
            <a:spLocks noGrp="1"/>
          </p:cNvSpPr>
          <p:nvPr>
            <p:ph idx="1"/>
          </p:nvPr>
        </p:nvSpPr>
        <p:spPr>
          <a:xfrm>
            <a:off x="271304" y="1085222"/>
            <a:ext cx="9947869" cy="5556737"/>
          </a:xfrm>
        </p:spPr>
        <p:txBody>
          <a:bodyPr>
            <a:normAutofit fontScale="92500" lnSpcReduction="10000"/>
          </a:bodyPr>
          <a:lstStyle/>
          <a:p>
            <a:r>
              <a:rPr lang="en-US" dirty="0" smtClean="0"/>
              <a:t>Applies to any </a:t>
            </a:r>
            <a:r>
              <a:rPr lang="en-US" b="1" dirty="0" smtClean="0">
                <a:solidFill>
                  <a:schemeClr val="accent1"/>
                </a:solidFill>
              </a:rPr>
              <a:t>“covered offense” </a:t>
            </a:r>
            <a:r>
              <a:rPr lang="en-US" dirty="0" smtClean="0"/>
              <a:t>--  a </a:t>
            </a:r>
            <a:r>
              <a:rPr lang="en-US" dirty="0"/>
              <a:t>“violation of a Federal criminal statute, the statutory penalties for which were modified by section 2 or 3 of the Fair Sentencing Act of 2010 [] that was committed before August 3, </a:t>
            </a:r>
            <a:r>
              <a:rPr lang="en-US" dirty="0" smtClean="0"/>
              <a:t>2010.” </a:t>
            </a:r>
            <a:r>
              <a:rPr lang="en-US" dirty="0"/>
              <a:t>Sec. </a:t>
            </a:r>
            <a:r>
              <a:rPr lang="en-US" dirty="0" smtClean="0"/>
              <a:t>404(a).</a:t>
            </a:r>
          </a:p>
          <a:p>
            <a:pPr lvl="1"/>
            <a:r>
              <a:rPr lang="en-US" b="1" dirty="0" smtClean="0"/>
              <a:t>freestanding remedy</a:t>
            </a:r>
            <a:r>
              <a:rPr lang="en-US" b="1" dirty="0"/>
              <a:t>;</a:t>
            </a:r>
            <a:r>
              <a:rPr lang="en-US" b="1" dirty="0" smtClean="0"/>
              <a:t>  </a:t>
            </a:r>
            <a:r>
              <a:rPr lang="en-US" b="1" dirty="0"/>
              <a:t>3582(c)(2)/1B1.10 do not </a:t>
            </a:r>
            <a:r>
              <a:rPr lang="en-US" b="1" dirty="0" smtClean="0"/>
              <a:t>apply)</a:t>
            </a:r>
            <a:endParaRPr lang="en-US" b="1" dirty="0"/>
          </a:p>
          <a:p>
            <a:r>
              <a:rPr lang="en-US" dirty="0"/>
              <a:t>A court that </a:t>
            </a:r>
            <a:r>
              <a:rPr lang="en-US" dirty="0" smtClean="0"/>
              <a:t>“imposed </a:t>
            </a:r>
            <a:r>
              <a:rPr lang="en-US" dirty="0"/>
              <a:t>a sentence for a </a:t>
            </a:r>
            <a:r>
              <a:rPr lang="en-US" dirty="0" smtClean="0"/>
              <a:t>covered offense may,” on motion, “</a:t>
            </a:r>
            <a:r>
              <a:rPr lang="en-US" dirty="0"/>
              <a:t>impose a reduced sentence as if sections 2 and 3 of the Fair Sentencing Act of 2010 [] were in effect at the time the covered offense was committed.”  Sec. 404(b). </a:t>
            </a:r>
            <a:r>
              <a:rPr lang="en-US" b="1" dirty="0" smtClean="0"/>
              <a:t>(limited only by MM </a:t>
            </a:r>
            <a:r>
              <a:rPr lang="en-US" b="1" dirty="0"/>
              <a:t>under FSA if </a:t>
            </a:r>
            <a:r>
              <a:rPr lang="en-US" b="1" dirty="0" smtClean="0"/>
              <a:t>any, </a:t>
            </a:r>
            <a:r>
              <a:rPr lang="en-US" b="1" dirty="0"/>
              <a:t>based on quantity </a:t>
            </a:r>
            <a:r>
              <a:rPr lang="en-US" b="1" i="1" dirty="0"/>
              <a:t>element</a:t>
            </a:r>
            <a:r>
              <a:rPr lang="en-US" b="1" dirty="0"/>
              <a:t> </a:t>
            </a:r>
            <a:r>
              <a:rPr lang="en-US" b="1" dirty="0" smtClean="0"/>
              <a:t>(not PSR); </a:t>
            </a:r>
            <a:r>
              <a:rPr lang="en-US" b="1" dirty="0"/>
              <a:t>can reduce CO GLR based on lower stat max, find not CO under current </a:t>
            </a:r>
            <a:r>
              <a:rPr lang="en-US" b="1" dirty="0" smtClean="0"/>
              <a:t>guideline or law</a:t>
            </a:r>
            <a:r>
              <a:rPr lang="en-US" b="1" dirty="0"/>
              <a:t>, vary from GLR) </a:t>
            </a:r>
            <a:r>
              <a:rPr lang="en-US" dirty="0"/>
              <a:t> </a:t>
            </a:r>
          </a:p>
          <a:p>
            <a:r>
              <a:rPr lang="en-US" dirty="0" smtClean="0"/>
              <a:t>Only </a:t>
            </a:r>
            <a:r>
              <a:rPr lang="en-US" dirty="0"/>
              <a:t>two circumstances in which court “shall [not] entertain” </a:t>
            </a:r>
            <a:r>
              <a:rPr lang="en-US" dirty="0" smtClean="0"/>
              <a:t>a 404 motion</a:t>
            </a:r>
            <a:r>
              <a:rPr lang="en-US" dirty="0"/>
              <a:t>:  </a:t>
            </a:r>
          </a:p>
          <a:p>
            <a:pPr lvl="1"/>
            <a:r>
              <a:rPr lang="en-US" sz="1800" dirty="0"/>
              <a:t>sentence </a:t>
            </a:r>
            <a:r>
              <a:rPr lang="en-US" sz="1800" dirty="0" smtClean="0"/>
              <a:t>“was previously </a:t>
            </a:r>
            <a:r>
              <a:rPr lang="en-US" sz="1800" dirty="0"/>
              <a:t>imposed or </a:t>
            </a:r>
            <a:r>
              <a:rPr lang="en-US" sz="1800" dirty="0" smtClean="0"/>
              <a:t>previously reduced </a:t>
            </a:r>
            <a:r>
              <a:rPr lang="en-US" sz="1800" dirty="0"/>
              <a:t>in accordance with the amendments made by sections 2 and 3 of the Fair Sentencing Act of 2010” </a:t>
            </a:r>
            <a:r>
              <a:rPr lang="en-US" sz="1800" b="1" dirty="0" smtClean="0"/>
              <a:t>(does </a:t>
            </a:r>
            <a:r>
              <a:rPr lang="en-US" sz="1800" b="1" i="1" dirty="0" smtClean="0"/>
              <a:t>not mean </a:t>
            </a:r>
            <a:r>
              <a:rPr lang="en-US" sz="1800" b="1" dirty="0" smtClean="0"/>
              <a:t>a previous guideline reduction </a:t>
            </a:r>
            <a:r>
              <a:rPr lang="en-US" sz="1800" b="1" dirty="0"/>
              <a:t>under 3582(c)(2)/</a:t>
            </a:r>
            <a:r>
              <a:rPr lang="en-US" sz="1800" b="1" dirty="0" smtClean="0"/>
              <a:t>1B1.10) </a:t>
            </a:r>
          </a:p>
          <a:p>
            <a:pPr lvl="1"/>
            <a:r>
              <a:rPr lang="en-US" sz="1800" dirty="0" smtClean="0"/>
              <a:t>a </a:t>
            </a:r>
            <a:r>
              <a:rPr lang="en-US" sz="1800" dirty="0"/>
              <a:t>“previous motion made </a:t>
            </a:r>
            <a:r>
              <a:rPr lang="en-US" sz="1800" i="1" dirty="0"/>
              <a:t>under this section </a:t>
            </a:r>
            <a:r>
              <a:rPr lang="en-US" sz="1800" dirty="0"/>
              <a:t>to reduce the sentence was, after the date of enactment of this Act, denied after a complete review of the motion on the merits.”  Sec. 404(c). </a:t>
            </a:r>
            <a:r>
              <a:rPr lang="en-US" sz="1800" b="1" dirty="0" smtClean="0"/>
              <a:t>(</a:t>
            </a:r>
            <a:r>
              <a:rPr lang="en-US" sz="1800" b="1" dirty="0"/>
              <a:t>one chance </a:t>
            </a:r>
            <a:r>
              <a:rPr lang="en-US" sz="1800" b="1" dirty="0" smtClean="0"/>
              <a:t>if</a:t>
            </a:r>
            <a:r>
              <a:rPr lang="en-US" sz="1800" b="1" i="1" dirty="0" smtClean="0"/>
              <a:t> </a:t>
            </a:r>
            <a:r>
              <a:rPr lang="en-US" sz="1800" b="1" dirty="0" smtClean="0"/>
              <a:t>404 motion denied </a:t>
            </a:r>
            <a:r>
              <a:rPr lang="en-US" sz="1800" b="1" dirty="0"/>
              <a:t>after </a:t>
            </a:r>
            <a:r>
              <a:rPr lang="en-US" sz="1800" b="1" i="1" dirty="0"/>
              <a:t>complete review on the </a:t>
            </a:r>
            <a:r>
              <a:rPr lang="en-US" sz="1800" b="1" i="1" dirty="0" smtClean="0"/>
              <a:t>merits</a:t>
            </a:r>
            <a:r>
              <a:rPr lang="en-US" sz="1800" b="1" dirty="0" smtClean="0"/>
              <a:t>, not legal error in interpreting the law)</a:t>
            </a:r>
            <a:endParaRPr lang="en-US" sz="1800" dirty="0"/>
          </a:p>
          <a:p>
            <a:r>
              <a:rPr lang="en-US" dirty="0" smtClean="0"/>
              <a:t>But court </a:t>
            </a:r>
            <a:r>
              <a:rPr lang="en-US" dirty="0"/>
              <a:t>has discretion:  “Nothing in this section shall be construed to require a court to reduce any sentence pursuant to this section.”  Sec. 404(c).</a:t>
            </a:r>
          </a:p>
          <a:p>
            <a:endParaRPr lang="en-US" dirty="0"/>
          </a:p>
        </p:txBody>
      </p:sp>
    </p:spTree>
    <p:extLst>
      <p:ext uri="{BB962C8B-B14F-4D97-AF65-F5344CB8AC3E}">
        <p14:creationId xmlns:p14="http://schemas.microsoft.com/office/powerpoint/2010/main" val="24949712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489" y="401934"/>
            <a:ext cx="10958733" cy="834013"/>
          </a:xfrm>
        </p:spPr>
        <p:txBody>
          <a:bodyPr>
            <a:normAutofit/>
          </a:bodyPr>
          <a:lstStyle/>
          <a:p>
            <a:r>
              <a:rPr lang="en-US" sz="4000" dirty="0" smtClean="0">
                <a:solidFill>
                  <a:schemeClr val="accent2"/>
                </a:solidFill>
                <a:latin typeface="Franklin Gothic Heavy" panose="020B0903020102020204" pitchFamily="34" charset="0"/>
              </a:rPr>
              <a:t>Do you have a client who may qualify?</a:t>
            </a:r>
            <a:r>
              <a:rPr lang="en-US" sz="4000" dirty="0" smtClean="0">
                <a:solidFill>
                  <a:schemeClr val="accent2"/>
                </a:solidFill>
              </a:rPr>
              <a:t>	</a:t>
            </a:r>
            <a:endParaRPr lang="en-US" sz="4000" dirty="0">
              <a:solidFill>
                <a:schemeClr val="accent2"/>
              </a:solidFill>
            </a:endParaRPr>
          </a:p>
        </p:txBody>
      </p:sp>
      <p:sp>
        <p:nvSpPr>
          <p:cNvPr id="3" name="Content Placeholder 2"/>
          <p:cNvSpPr>
            <a:spLocks noGrp="1"/>
          </p:cNvSpPr>
          <p:nvPr>
            <p:ph idx="1"/>
          </p:nvPr>
        </p:nvSpPr>
        <p:spPr>
          <a:xfrm>
            <a:off x="309489" y="1889090"/>
            <a:ext cx="10297551" cy="4764928"/>
          </a:xfrm>
        </p:spPr>
        <p:txBody>
          <a:bodyPr>
            <a:normAutofit/>
          </a:bodyPr>
          <a:lstStyle/>
          <a:p>
            <a:r>
              <a:rPr lang="en-US" sz="2800" dirty="0" smtClean="0"/>
              <a:t>Contact Molly Corbett </a:t>
            </a:r>
            <a:r>
              <a:rPr lang="en-US" sz="2800" dirty="0" smtClean="0">
                <a:hlinkClick r:id="rId3"/>
              </a:rPr>
              <a:t>molly_corbett@fd.org</a:t>
            </a:r>
            <a:r>
              <a:rPr lang="en-US" sz="2800" dirty="0" smtClean="0"/>
              <a:t> Albany office.</a:t>
            </a:r>
          </a:p>
          <a:p>
            <a:r>
              <a:rPr lang="en-US" sz="2800" dirty="0" smtClean="0"/>
              <a:t>FPD will represent unless conflict or you want to represent.</a:t>
            </a:r>
          </a:p>
          <a:p>
            <a:r>
              <a:rPr lang="en-US" sz="2800" dirty="0" smtClean="0"/>
              <a:t>FPD has up-to-date litigation guidance. Do not proceed without it.  </a:t>
            </a:r>
          </a:p>
          <a:p>
            <a:r>
              <a:rPr lang="en-US" sz="2800" dirty="0" smtClean="0"/>
              <a:t>Advise clients not to file </a:t>
            </a:r>
            <a:r>
              <a:rPr lang="en-US" sz="2800" i="1" dirty="0" smtClean="0"/>
              <a:t>pro se</a:t>
            </a:r>
            <a:r>
              <a:rPr lang="en-US" sz="2800" dirty="0" smtClean="0"/>
              <a:t>.</a:t>
            </a:r>
          </a:p>
          <a:p>
            <a:r>
              <a:rPr lang="en-US" sz="2800" dirty="0" smtClean="0"/>
              <a:t>If you see a </a:t>
            </a:r>
            <a:r>
              <a:rPr lang="en-US" sz="2800" i="1" dirty="0" smtClean="0"/>
              <a:t>pro se </a:t>
            </a:r>
            <a:r>
              <a:rPr lang="en-US" sz="2800" dirty="0" smtClean="0"/>
              <a:t>motion filed by a client (or co-defendant), advise FPD point person ASAP.</a:t>
            </a:r>
          </a:p>
          <a:p>
            <a:endParaRPr lang="en-US" dirty="0"/>
          </a:p>
        </p:txBody>
      </p:sp>
    </p:spTree>
    <p:extLst>
      <p:ext uri="{BB962C8B-B14F-4D97-AF65-F5344CB8AC3E}">
        <p14:creationId xmlns:p14="http://schemas.microsoft.com/office/powerpoint/2010/main" val="32284621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892" y="875211"/>
            <a:ext cx="8895806" cy="1306286"/>
          </a:xfrm>
        </p:spPr>
        <p:txBody>
          <a:bodyPr>
            <a:noAutofit/>
          </a:bodyPr>
          <a:lstStyle/>
          <a:p>
            <a:r>
              <a:rPr lang="en-US" sz="4800" dirty="0" smtClean="0">
                <a:solidFill>
                  <a:schemeClr val="accent2"/>
                </a:solidFill>
                <a:latin typeface="Franklin Gothic Heavy" panose="020B0903020102020204" pitchFamily="34" charset="0"/>
              </a:rPr>
              <a:t>Prison Reform…  </a:t>
            </a:r>
            <a:r>
              <a:rPr lang="en-US" sz="4800" dirty="0" smtClean="0">
                <a:solidFill>
                  <a:schemeClr val="accent2"/>
                </a:solidFill>
              </a:rPr>
              <a:t/>
            </a:r>
            <a:br>
              <a:rPr lang="en-US" sz="4800" dirty="0" smtClean="0">
                <a:solidFill>
                  <a:schemeClr val="accent2"/>
                </a:solidFill>
              </a:rPr>
            </a:br>
            <a:endParaRPr lang="en-US" sz="4800" dirty="0">
              <a:solidFill>
                <a:schemeClr val="accent2"/>
              </a:solidFill>
            </a:endParaRPr>
          </a:p>
        </p:txBody>
      </p:sp>
      <p:pic>
        <p:nvPicPr>
          <p:cNvPr id="4" name="Content Placeholder 3"/>
          <p:cNvPicPr>
            <a:picLocks noGrp="1" noChangeAspect="1"/>
          </p:cNvPicPr>
          <p:nvPr>
            <p:ph idx="1"/>
          </p:nvPr>
        </p:nvPicPr>
        <p:blipFill>
          <a:blip r:embed="rId3"/>
          <a:stretch>
            <a:fillRect/>
          </a:stretch>
        </p:blipFill>
        <p:spPr>
          <a:xfrm>
            <a:off x="2260879" y="2181497"/>
            <a:ext cx="5424547" cy="3958046"/>
          </a:xfrm>
          <a:prstGeom prst="rect">
            <a:avLst/>
          </a:prstGeom>
        </p:spPr>
      </p:pic>
    </p:spTree>
    <p:extLst>
      <p:ext uri="{BB962C8B-B14F-4D97-AF65-F5344CB8AC3E}">
        <p14:creationId xmlns:p14="http://schemas.microsoft.com/office/powerpoint/2010/main" val="3859347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36914"/>
            <a:ext cx="8596668" cy="3828421"/>
          </a:xfrm>
        </p:spPr>
        <p:txBody>
          <a:bodyPr>
            <a:normAutofit/>
          </a:bodyPr>
          <a:lstStyle/>
          <a:p>
            <a:r>
              <a:rPr lang="en-US" sz="4400" dirty="0">
                <a:solidFill>
                  <a:schemeClr val="accent2"/>
                </a:solidFill>
                <a:latin typeface="Franklin Gothic Heavy" panose="020B0903020102020204" pitchFamily="34" charset="0"/>
              </a:rPr>
              <a:t>Good Time Credits</a:t>
            </a:r>
            <a:r>
              <a:rPr lang="en-US" sz="4400" dirty="0" smtClean="0">
                <a:solidFill>
                  <a:schemeClr val="accent2"/>
                </a:solidFill>
                <a:latin typeface="Franklin Gothic Heavy" panose="020B0903020102020204" pitchFamily="34" charset="0"/>
              </a:rPr>
              <a:t>?</a:t>
            </a:r>
            <a:br>
              <a:rPr lang="en-US" sz="4400" dirty="0" smtClean="0">
                <a:solidFill>
                  <a:schemeClr val="accent2"/>
                </a:solidFill>
                <a:latin typeface="Franklin Gothic Heavy" panose="020B0903020102020204" pitchFamily="34" charset="0"/>
              </a:rPr>
            </a:br>
            <a:r>
              <a:rPr lang="en-US" sz="4400" dirty="0">
                <a:solidFill>
                  <a:schemeClr val="accent2"/>
                </a:solidFill>
                <a:latin typeface="Franklin Gothic Heavy" panose="020B0903020102020204" pitchFamily="34" charset="0"/>
              </a:rPr>
              <a:t/>
            </a:r>
            <a:br>
              <a:rPr lang="en-US" sz="4400" dirty="0">
                <a:solidFill>
                  <a:schemeClr val="accent2"/>
                </a:solidFill>
                <a:latin typeface="Franklin Gothic Heavy" panose="020B0903020102020204" pitchFamily="34" charset="0"/>
              </a:rPr>
            </a:br>
            <a:r>
              <a:rPr lang="en-US" sz="4400" dirty="0">
                <a:solidFill>
                  <a:schemeClr val="accent2"/>
                </a:solidFill>
                <a:latin typeface="Franklin Gothic Heavy" panose="020B0903020102020204" pitchFamily="34" charset="0"/>
              </a:rPr>
              <a:t>Earned Time Credits</a:t>
            </a:r>
            <a:r>
              <a:rPr lang="en-US" sz="4400" dirty="0" smtClean="0">
                <a:solidFill>
                  <a:schemeClr val="accent2"/>
                </a:solidFill>
                <a:latin typeface="Franklin Gothic Heavy" panose="020B0903020102020204" pitchFamily="34" charset="0"/>
              </a:rPr>
              <a:t>?</a:t>
            </a:r>
            <a:br>
              <a:rPr lang="en-US" sz="4400" dirty="0" smtClean="0">
                <a:solidFill>
                  <a:schemeClr val="accent2"/>
                </a:solidFill>
                <a:latin typeface="Franklin Gothic Heavy" panose="020B0903020102020204" pitchFamily="34" charset="0"/>
              </a:rPr>
            </a:br>
            <a:r>
              <a:rPr lang="en-US" sz="4400" dirty="0">
                <a:solidFill>
                  <a:schemeClr val="accent2"/>
                </a:solidFill>
                <a:latin typeface="Franklin Gothic Heavy" panose="020B0903020102020204" pitchFamily="34" charset="0"/>
              </a:rPr>
              <a:t/>
            </a:r>
            <a:br>
              <a:rPr lang="en-US" sz="4400" dirty="0">
                <a:solidFill>
                  <a:schemeClr val="accent2"/>
                </a:solidFill>
                <a:latin typeface="Franklin Gothic Heavy" panose="020B0903020102020204" pitchFamily="34" charset="0"/>
              </a:rPr>
            </a:br>
            <a:r>
              <a:rPr lang="en-US" sz="4400" dirty="0">
                <a:solidFill>
                  <a:schemeClr val="accent2"/>
                </a:solidFill>
                <a:latin typeface="Franklin Gothic Heavy" panose="020B0903020102020204" pitchFamily="34" charset="0"/>
              </a:rPr>
              <a:t>Evidence-Based Programming?</a:t>
            </a:r>
            <a:endParaRPr lang="en-US" sz="4400" dirty="0">
              <a:latin typeface="Franklin Gothic Heavy" panose="020B0903020102020204" pitchFamily="34" charset="0"/>
            </a:endParaRPr>
          </a:p>
        </p:txBody>
      </p:sp>
      <p:sp>
        <p:nvSpPr>
          <p:cNvPr id="3" name="Content Placeholder 2"/>
          <p:cNvSpPr>
            <a:spLocks noGrp="1"/>
          </p:cNvSpPr>
          <p:nvPr>
            <p:ph idx="1"/>
          </p:nvPr>
        </p:nvSpPr>
        <p:spPr>
          <a:xfrm flipV="1">
            <a:off x="270062" y="554962"/>
            <a:ext cx="9411211" cy="258953"/>
          </a:xfrm>
        </p:spPr>
        <p:txBody>
          <a:bodyPr>
            <a:normAutofit fontScale="70000" lnSpcReduction="20000"/>
          </a:bodyPr>
          <a:lstStyle/>
          <a:p>
            <a:pPr marL="0" indent="0">
              <a:buNone/>
            </a:pPr>
            <a:endParaRPr lang="en-US" dirty="0"/>
          </a:p>
        </p:txBody>
      </p:sp>
    </p:spTree>
    <p:extLst>
      <p:ext uri="{BB962C8B-B14F-4D97-AF65-F5344CB8AC3E}">
        <p14:creationId xmlns:p14="http://schemas.microsoft.com/office/powerpoint/2010/main" val="60709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273" y="432080"/>
            <a:ext cx="8801729" cy="1195754"/>
          </a:xfrm>
        </p:spPr>
        <p:txBody>
          <a:bodyPr>
            <a:normAutofit/>
          </a:bodyPr>
          <a:lstStyle/>
          <a:p>
            <a:r>
              <a:rPr lang="en-US" sz="4400" dirty="0" smtClean="0">
                <a:solidFill>
                  <a:schemeClr val="accent2"/>
                </a:solidFill>
                <a:latin typeface="Franklin Gothic Heavy" panose="020B0903020102020204" pitchFamily="34" charset="0"/>
              </a:rPr>
              <a:t>Good Time Credit</a:t>
            </a:r>
            <a:endParaRPr lang="en-US" sz="4400" dirty="0">
              <a:solidFill>
                <a:schemeClr val="accent2"/>
              </a:solidFill>
              <a:latin typeface="Franklin Gothic Heavy" panose="020B0903020102020204" pitchFamily="34" charset="0"/>
            </a:endParaRPr>
          </a:p>
        </p:txBody>
      </p:sp>
      <p:sp>
        <p:nvSpPr>
          <p:cNvPr id="3" name="Content Placeholder 2"/>
          <p:cNvSpPr>
            <a:spLocks noGrp="1"/>
          </p:cNvSpPr>
          <p:nvPr>
            <p:ph idx="1"/>
          </p:nvPr>
        </p:nvSpPr>
        <p:spPr>
          <a:xfrm>
            <a:off x="361741" y="1396721"/>
            <a:ext cx="9525837" cy="5154804"/>
          </a:xfrm>
        </p:spPr>
        <p:txBody>
          <a:bodyPr>
            <a:normAutofit/>
          </a:bodyPr>
          <a:lstStyle/>
          <a:p>
            <a:r>
              <a:rPr lang="en-US" sz="2800" dirty="0" smtClean="0"/>
              <a:t>54 days = 54 days per year of sentence imposed</a:t>
            </a:r>
          </a:p>
          <a:p>
            <a:r>
              <a:rPr lang="en-US" sz="2800" dirty="0" smtClean="0"/>
              <a:t>Drafting error:  </a:t>
            </a:r>
          </a:p>
          <a:p>
            <a:pPr lvl="1"/>
            <a:r>
              <a:rPr lang="en-US" sz="2400" dirty="0" smtClean="0"/>
              <a:t>same effective date as for new risk and needs “system” — the </a:t>
            </a:r>
            <a:r>
              <a:rPr lang="en-US" sz="2400" dirty="0"/>
              <a:t>date AG “completes and releases the risk and needs assessment </a:t>
            </a:r>
            <a:r>
              <a:rPr lang="en-US" sz="2400" dirty="0" smtClean="0"/>
              <a:t>system,” </a:t>
            </a:r>
            <a:r>
              <a:rPr lang="en-US" sz="2400" i="1" dirty="0"/>
              <a:t>i.e.</a:t>
            </a:r>
            <a:r>
              <a:rPr lang="en-US" sz="2400" dirty="0"/>
              <a:t>, </a:t>
            </a:r>
            <a:r>
              <a:rPr lang="en-US" sz="2400" u="sng" dirty="0"/>
              <a:t>210 days after </a:t>
            </a:r>
            <a:r>
              <a:rPr lang="en-US" sz="2400" u="sng" dirty="0" smtClean="0"/>
              <a:t>enactment</a:t>
            </a:r>
            <a:r>
              <a:rPr lang="en-US" sz="2400" dirty="0" smtClean="0"/>
              <a:t> – June (July) 2019  </a:t>
            </a:r>
            <a:endParaRPr lang="en-US" sz="2400" dirty="0"/>
          </a:p>
          <a:p>
            <a:pPr lvl="1"/>
            <a:r>
              <a:rPr lang="en-US" sz="2400" dirty="0"/>
              <a:t>DOJ:  “but that deadline may be subject to delay due to the lapse in appropriations that began on December 21, 2018</a:t>
            </a:r>
            <a:r>
              <a:rPr lang="en-US" sz="2400" dirty="0" smtClean="0"/>
              <a:t>” – lasted about a month</a:t>
            </a:r>
            <a:endParaRPr lang="en-US" sz="2400" dirty="0"/>
          </a:p>
          <a:p>
            <a:r>
              <a:rPr lang="en-US" sz="2800" dirty="0" smtClean="0"/>
              <a:t>Congressional fix – doubtful any time soon </a:t>
            </a:r>
          </a:p>
          <a:p>
            <a:r>
              <a:rPr lang="en-US" sz="2800" dirty="0" smtClean="0"/>
              <a:t>Want to litigate it?  Contact </a:t>
            </a:r>
            <a:r>
              <a:rPr lang="en-US" sz="2800" dirty="0"/>
              <a:t>Steve_Sady@fd.org </a:t>
            </a:r>
          </a:p>
          <a:p>
            <a:pPr marL="0" indent="0">
              <a:buNone/>
            </a:pPr>
            <a:endParaRPr lang="en-US" dirty="0"/>
          </a:p>
        </p:txBody>
      </p:sp>
    </p:spTree>
    <p:extLst>
      <p:ext uri="{BB962C8B-B14F-4D97-AF65-F5344CB8AC3E}">
        <p14:creationId xmlns:p14="http://schemas.microsoft.com/office/powerpoint/2010/main" val="11696945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225" y="472273"/>
            <a:ext cx="9361044" cy="1458127"/>
          </a:xfrm>
        </p:spPr>
        <p:txBody>
          <a:bodyPr>
            <a:normAutofit fontScale="90000"/>
          </a:bodyPr>
          <a:lstStyle/>
          <a:p>
            <a:r>
              <a:rPr lang="en-US" sz="4000" dirty="0" smtClean="0">
                <a:solidFill>
                  <a:schemeClr val="accent2"/>
                </a:solidFill>
                <a:latin typeface="Franklin Gothic Heavy" panose="020B0903020102020204" pitchFamily="34" charset="0"/>
              </a:rPr>
              <a:t>Practice Tips:  </a:t>
            </a:r>
            <a:r>
              <a:rPr lang="en-US" dirty="0" smtClean="0">
                <a:solidFill>
                  <a:schemeClr val="accent2"/>
                </a:solidFill>
                <a:latin typeface="Franklin Gothic Heavy" panose="020B0903020102020204" pitchFamily="34" charset="0"/>
              </a:rPr>
              <a:t>when it happens</a:t>
            </a:r>
            <a:br>
              <a:rPr lang="en-US" dirty="0" smtClean="0">
                <a:solidFill>
                  <a:schemeClr val="accent2"/>
                </a:solidFill>
                <a:latin typeface="Franklin Gothic Heavy" panose="020B0903020102020204" pitchFamily="34" charset="0"/>
              </a:rPr>
            </a:br>
            <a:r>
              <a:rPr lang="en-US" dirty="0" smtClean="0">
                <a:solidFill>
                  <a:schemeClr val="accent2"/>
                </a:solidFill>
                <a:latin typeface="Franklin Gothic Heavy" panose="020B0903020102020204" pitchFamily="34" charset="0"/>
              </a:rPr>
              <a:t>  </a:t>
            </a:r>
            <a:r>
              <a:rPr lang="en-US" sz="3100" dirty="0" smtClean="0">
                <a:solidFill>
                  <a:schemeClr val="accent2"/>
                </a:solidFill>
                <a:latin typeface="Franklin Gothic Heavy" panose="020B0903020102020204" pitchFamily="34" charset="0"/>
              </a:rPr>
              <a:t>Earned Time Credits </a:t>
            </a:r>
            <a:r>
              <a:rPr lang="en-US" sz="3100" dirty="0" smtClean="0">
                <a:solidFill>
                  <a:schemeClr val="accent2"/>
                </a:solidFill>
                <a:latin typeface="Franklin Gothic Heavy" panose="020B0903020102020204" pitchFamily="34" charset="0"/>
                <a:sym typeface="Wingdings" panose="05000000000000000000" pitchFamily="2" charset="2"/>
              </a:rPr>
              <a:t> Prerelease Custody for Some</a:t>
            </a:r>
            <a:endParaRPr lang="en-US" sz="3100" dirty="0">
              <a:solidFill>
                <a:schemeClr val="accent2"/>
              </a:solidFill>
              <a:latin typeface="Franklin Gothic Heavy" panose="020B0903020102020204" pitchFamily="34" charset="0"/>
            </a:endParaRPr>
          </a:p>
        </p:txBody>
      </p:sp>
      <p:sp>
        <p:nvSpPr>
          <p:cNvPr id="3" name="Content Placeholder 2"/>
          <p:cNvSpPr>
            <a:spLocks noGrp="1"/>
          </p:cNvSpPr>
          <p:nvPr>
            <p:ph idx="1"/>
          </p:nvPr>
        </p:nvSpPr>
        <p:spPr>
          <a:xfrm>
            <a:off x="462225" y="1930400"/>
            <a:ext cx="9143999" cy="4631174"/>
          </a:xfrm>
        </p:spPr>
        <p:txBody>
          <a:bodyPr>
            <a:normAutofit/>
          </a:bodyPr>
          <a:lstStyle/>
          <a:p>
            <a:r>
              <a:rPr lang="en-US" sz="2400" b="1" i="1" dirty="0"/>
              <a:t>Some</a:t>
            </a:r>
            <a:r>
              <a:rPr lang="en-US" sz="2400" i="1" dirty="0"/>
              <a:t> </a:t>
            </a:r>
            <a:r>
              <a:rPr lang="en-US" sz="2400" dirty="0"/>
              <a:t>inmates </a:t>
            </a:r>
            <a:r>
              <a:rPr lang="en-US" sz="2400" dirty="0" smtClean="0"/>
              <a:t>would </a:t>
            </a:r>
            <a:r>
              <a:rPr lang="en-US" sz="2400" dirty="0"/>
              <a:t>receive </a:t>
            </a:r>
            <a:r>
              <a:rPr lang="en-US" sz="2400" b="1" dirty="0"/>
              <a:t>10 days </a:t>
            </a:r>
            <a:r>
              <a:rPr lang="en-US" sz="2400" dirty="0"/>
              <a:t>earned time credits per month </a:t>
            </a:r>
            <a:r>
              <a:rPr lang="en-US" sz="2400" dirty="0" smtClean="0"/>
              <a:t>of participation in </a:t>
            </a:r>
            <a:r>
              <a:rPr lang="en-US" sz="2400" dirty="0"/>
              <a:t>programming; </a:t>
            </a:r>
            <a:r>
              <a:rPr lang="en-US" sz="2400" dirty="0" smtClean="0"/>
              <a:t>5 days </a:t>
            </a:r>
            <a:r>
              <a:rPr lang="en-US" sz="2400" b="1" dirty="0"/>
              <a:t>extra if classified </a:t>
            </a:r>
            <a:r>
              <a:rPr lang="en-US" sz="2400" b="1" dirty="0" smtClean="0"/>
              <a:t>low </a:t>
            </a:r>
            <a:r>
              <a:rPr lang="en-US" sz="2400" b="1" dirty="0"/>
              <a:t>or </a:t>
            </a:r>
            <a:r>
              <a:rPr lang="en-US" sz="2400" b="1" dirty="0" smtClean="0"/>
              <a:t>minimum risk</a:t>
            </a:r>
            <a:endParaRPr lang="en-US" sz="2400" b="1" dirty="0"/>
          </a:p>
          <a:p>
            <a:pPr marL="0" indent="0">
              <a:buNone/>
            </a:pPr>
            <a:endParaRPr lang="en-US" sz="2400" dirty="0"/>
          </a:p>
          <a:p>
            <a:r>
              <a:rPr lang="en-US" sz="2400" b="1" dirty="0"/>
              <a:t>Transfer to prerelease custody </a:t>
            </a:r>
            <a:r>
              <a:rPr lang="en-US" sz="2400" dirty="0"/>
              <a:t>(RRC, home confinement, supervised release) if credits equal to remainder of term of imprisonment </a:t>
            </a:r>
            <a:r>
              <a:rPr lang="en-US" sz="2400" dirty="0" smtClean="0"/>
              <a:t>+ minimum </a:t>
            </a:r>
            <a:r>
              <a:rPr lang="en-US" sz="2400" dirty="0"/>
              <a:t>or low </a:t>
            </a:r>
            <a:r>
              <a:rPr lang="en-US" sz="2400" dirty="0" smtClean="0"/>
              <a:t>“risk” according </a:t>
            </a:r>
            <a:r>
              <a:rPr lang="en-US" sz="2400" dirty="0"/>
              <a:t>to last 2 risk </a:t>
            </a:r>
            <a:r>
              <a:rPr lang="en-US" sz="2400" dirty="0" smtClean="0"/>
              <a:t>assessments, </a:t>
            </a:r>
            <a:r>
              <a:rPr lang="en-US" sz="2400" dirty="0"/>
              <a:t>or warden </a:t>
            </a:r>
            <a:r>
              <a:rPr lang="en-US" sz="2400" dirty="0" smtClean="0"/>
              <a:t>grants  petition to waive</a:t>
            </a:r>
            <a:r>
              <a:rPr lang="en-US" sz="2400" dirty="0"/>
              <a:t> </a:t>
            </a:r>
            <a:endParaRPr lang="en-US" sz="2400" dirty="0" smtClean="0"/>
          </a:p>
          <a:p>
            <a:pPr marL="0" indent="0">
              <a:buNone/>
            </a:pPr>
            <a:endParaRPr lang="en-US" sz="2400" dirty="0"/>
          </a:p>
          <a:p>
            <a:r>
              <a:rPr lang="en-US" sz="2400" dirty="0" smtClean="0"/>
              <a:t>Can't </a:t>
            </a:r>
            <a:r>
              <a:rPr lang="en-US" sz="2400" dirty="0"/>
              <a:t>transfer to </a:t>
            </a:r>
            <a:r>
              <a:rPr lang="en-US" sz="2400" dirty="0" smtClean="0"/>
              <a:t>SR unless minimum </a:t>
            </a:r>
            <a:r>
              <a:rPr lang="en-US" sz="2400" dirty="0"/>
              <a:t>or low </a:t>
            </a:r>
            <a:r>
              <a:rPr lang="en-US" sz="2400" dirty="0" smtClean="0"/>
              <a:t>according </a:t>
            </a:r>
            <a:r>
              <a:rPr lang="en-US" sz="2400" dirty="0"/>
              <a:t>to last reassessment, and not to </a:t>
            </a:r>
            <a:r>
              <a:rPr lang="en-US" sz="2400" dirty="0" smtClean="0"/>
              <a:t>until less than </a:t>
            </a:r>
            <a:r>
              <a:rPr lang="en-US" sz="2400" dirty="0"/>
              <a:t>12 </a:t>
            </a:r>
            <a:r>
              <a:rPr lang="en-US" sz="2400" dirty="0" smtClean="0"/>
              <a:t>months left.</a:t>
            </a:r>
            <a:r>
              <a:rPr lang="en-US" sz="2400" dirty="0"/>
              <a:t> </a:t>
            </a:r>
          </a:p>
          <a:p>
            <a:endParaRPr lang="en-US" dirty="0"/>
          </a:p>
        </p:txBody>
      </p:sp>
    </p:spTree>
    <p:extLst>
      <p:ext uri="{BB962C8B-B14F-4D97-AF65-F5344CB8AC3E}">
        <p14:creationId xmlns:p14="http://schemas.microsoft.com/office/powerpoint/2010/main" val="3810407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934" y="331596"/>
            <a:ext cx="8872068" cy="954593"/>
          </a:xfrm>
        </p:spPr>
        <p:txBody>
          <a:bodyPr>
            <a:normAutofit/>
          </a:bodyPr>
          <a:lstStyle/>
          <a:p>
            <a:r>
              <a:rPr lang="en-US" dirty="0" smtClean="0">
                <a:solidFill>
                  <a:schemeClr val="accent2"/>
                </a:solidFill>
                <a:latin typeface="Franklin Gothic Heavy" panose="020B0903020102020204" pitchFamily="34" charset="0"/>
              </a:rPr>
              <a:t>Practice Tips</a:t>
            </a:r>
            <a:endParaRPr lang="en-US" dirty="0">
              <a:solidFill>
                <a:schemeClr val="accent2"/>
              </a:solidFill>
              <a:latin typeface="Franklin Gothic Heavy" panose="020B0903020102020204" pitchFamily="34" charset="0"/>
            </a:endParaRPr>
          </a:p>
        </p:txBody>
      </p:sp>
      <p:sp>
        <p:nvSpPr>
          <p:cNvPr id="3" name="Content Placeholder 2"/>
          <p:cNvSpPr>
            <a:spLocks noGrp="1"/>
          </p:cNvSpPr>
          <p:nvPr>
            <p:ph idx="1"/>
          </p:nvPr>
        </p:nvSpPr>
        <p:spPr>
          <a:xfrm>
            <a:off x="321547" y="1095270"/>
            <a:ext cx="9837337" cy="5096524"/>
          </a:xfrm>
        </p:spPr>
        <p:txBody>
          <a:bodyPr>
            <a:noAutofit/>
          </a:bodyPr>
          <a:lstStyle/>
          <a:p>
            <a:r>
              <a:rPr lang="en-US" sz="2400" dirty="0" smtClean="0"/>
              <a:t>68 </a:t>
            </a:r>
            <a:r>
              <a:rPr lang="en-US" sz="2400" dirty="0"/>
              <a:t>categories </a:t>
            </a:r>
            <a:r>
              <a:rPr lang="en-US" sz="2400" b="1" i="1" dirty="0" smtClean="0"/>
              <a:t>not</a:t>
            </a:r>
            <a:r>
              <a:rPr lang="en-US" sz="2400" dirty="0" smtClean="0"/>
              <a:t> </a:t>
            </a:r>
            <a:r>
              <a:rPr lang="en-US" sz="2400" dirty="0"/>
              <a:t>eligible to “receive” earned time credits (even though they earn them by participating in programming) </a:t>
            </a:r>
            <a:r>
              <a:rPr lang="en-US" sz="2400" u="sng" dirty="0"/>
              <a:t>based on instant offense</a:t>
            </a:r>
          </a:p>
          <a:p>
            <a:r>
              <a:rPr lang="en-US" sz="2400" b="1" dirty="0" smtClean="0">
                <a:solidFill>
                  <a:schemeClr val="accent1"/>
                </a:solidFill>
              </a:rPr>
              <a:t>Review list at 18 USC 3632(d)(4)(D) </a:t>
            </a:r>
            <a:r>
              <a:rPr lang="en-US" sz="2400" dirty="0"/>
              <a:t>before entering into a plea bargain or considering </a:t>
            </a:r>
            <a:r>
              <a:rPr lang="en-US" sz="2400" dirty="0" smtClean="0"/>
              <a:t>sentencing strategy.</a:t>
            </a:r>
            <a:endParaRPr lang="en-US" sz="2400" dirty="0"/>
          </a:p>
          <a:p>
            <a:r>
              <a:rPr lang="en-US" sz="2400" dirty="0"/>
              <a:t>Client may be able to plead to something else.  </a:t>
            </a:r>
          </a:p>
          <a:p>
            <a:r>
              <a:rPr lang="en-US" sz="2400" b="1" dirty="0" smtClean="0">
                <a:solidFill>
                  <a:schemeClr val="accent1"/>
                </a:solidFill>
              </a:rPr>
              <a:t>Fight role enhancements </a:t>
            </a:r>
            <a:r>
              <a:rPr lang="en-US" sz="2400" dirty="0" smtClean="0"/>
              <a:t>where drug </a:t>
            </a:r>
            <a:r>
              <a:rPr lang="en-US" sz="2400" dirty="0"/>
              <a:t>offenses </a:t>
            </a:r>
            <a:r>
              <a:rPr lang="en-US" sz="2400" dirty="0" smtClean="0"/>
              <a:t>excluded </a:t>
            </a:r>
            <a:r>
              <a:rPr lang="en-US" sz="2400" dirty="0"/>
              <a:t>only if there is a role enhancement.  </a:t>
            </a:r>
          </a:p>
          <a:p>
            <a:r>
              <a:rPr lang="en-US" sz="2400" dirty="0" smtClean="0"/>
              <a:t>Prevent </a:t>
            </a:r>
            <a:r>
              <a:rPr lang="en-US" sz="2400" dirty="0"/>
              <a:t>judicial finding that even though the conviction is for trafficking in some other drug, it involved a detectable amount of fentanyl.    </a:t>
            </a:r>
          </a:p>
          <a:p>
            <a:r>
              <a:rPr lang="en-US" sz="2400" dirty="0"/>
              <a:t>Warn excluded clients they </a:t>
            </a:r>
            <a:r>
              <a:rPr lang="en-US" sz="2400" dirty="0" smtClean="0"/>
              <a:t>will not </a:t>
            </a:r>
            <a:r>
              <a:rPr lang="en-US" sz="2400" dirty="0"/>
              <a:t>receive time credits unless the law changes </a:t>
            </a:r>
            <a:r>
              <a:rPr lang="en-US" sz="2400" dirty="0" smtClean="0"/>
              <a:t>to include them.</a:t>
            </a:r>
          </a:p>
        </p:txBody>
      </p:sp>
    </p:spTree>
    <p:extLst>
      <p:ext uri="{BB962C8B-B14F-4D97-AF65-F5344CB8AC3E}">
        <p14:creationId xmlns:p14="http://schemas.microsoft.com/office/powerpoint/2010/main" val="37394146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32079"/>
            <a:ext cx="8596668" cy="1225899"/>
          </a:xfrm>
        </p:spPr>
        <p:txBody>
          <a:bodyPr/>
          <a:lstStyle/>
          <a:p>
            <a:r>
              <a:rPr lang="en-US" dirty="0" smtClean="0">
                <a:solidFill>
                  <a:schemeClr val="accent2"/>
                </a:solidFill>
                <a:latin typeface="Franklin Gothic Heavy" panose="020B0903020102020204" pitchFamily="34" charset="0"/>
              </a:rPr>
              <a:t>Partial List of Exclusions</a:t>
            </a:r>
            <a:endParaRPr lang="en-US" dirty="0">
              <a:solidFill>
                <a:schemeClr val="accent2"/>
              </a:solidFill>
              <a:latin typeface="Franklin Gothic Heavy" panose="020B0903020102020204" pitchFamily="34" charset="0"/>
            </a:endParaRPr>
          </a:p>
        </p:txBody>
      </p:sp>
      <p:sp>
        <p:nvSpPr>
          <p:cNvPr id="3" name="Content Placeholder 2"/>
          <p:cNvSpPr>
            <a:spLocks noGrp="1"/>
          </p:cNvSpPr>
          <p:nvPr>
            <p:ph idx="1"/>
          </p:nvPr>
        </p:nvSpPr>
        <p:spPr>
          <a:xfrm>
            <a:off x="311499" y="1436915"/>
            <a:ext cx="9485644" cy="4990012"/>
          </a:xfrm>
        </p:spPr>
        <p:txBody>
          <a:bodyPr>
            <a:normAutofit fontScale="25000" lnSpcReduction="20000"/>
          </a:bodyPr>
          <a:lstStyle/>
          <a:p>
            <a:pPr marL="0" indent="0">
              <a:buNone/>
            </a:pPr>
            <a:r>
              <a:rPr lang="en-US" sz="9600" b="1" i="1" dirty="0"/>
              <a:t>Drug offenses</a:t>
            </a:r>
            <a:endParaRPr lang="en-US" sz="9600" b="1" dirty="0"/>
          </a:p>
          <a:p>
            <a:r>
              <a:rPr lang="en-US" sz="8000" dirty="0"/>
              <a:t>any drug offense resulting in death or serious bodily injury</a:t>
            </a:r>
          </a:p>
          <a:p>
            <a:r>
              <a:rPr lang="en-US" sz="8000" dirty="0"/>
              <a:t>any offense under 841(b)(1)(A)(</a:t>
            </a:r>
            <a:r>
              <a:rPr lang="en-US" sz="8000" dirty="0" err="1"/>
              <a:t>i</a:t>
            </a:r>
            <a:r>
              <a:rPr lang="en-US" sz="8000" dirty="0"/>
              <a:t>) or (B)(</a:t>
            </a:r>
            <a:r>
              <a:rPr lang="en-US" sz="8000" dirty="0" err="1"/>
              <a:t>i</a:t>
            </a:r>
            <a:r>
              <a:rPr lang="en-US" sz="8000" dirty="0"/>
              <a:t>) – heroin – if the court finds at sentencing D was an organizer, leader, manager or supervisor</a:t>
            </a:r>
          </a:p>
          <a:p>
            <a:r>
              <a:rPr lang="en-US" sz="8000" dirty="0"/>
              <a:t>any offense under 841(b)(1)(A)(viii) or (B)(viii) – meth – if the court finds at sentencing D was an organizer, leader, manager or supervisor </a:t>
            </a:r>
          </a:p>
          <a:p>
            <a:r>
              <a:rPr lang="en-US" sz="8000" dirty="0"/>
              <a:t>all offenses under 841(b)(1)(A)(vi) or (B)(vi) – fentanyl</a:t>
            </a:r>
          </a:p>
          <a:p>
            <a:r>
              <a:rPr lang="en-US" sz="8000" dirty="0"/>
              <a:t>anyone sentenced under 841(b)(1)(A) or (B) for </a:t>
            </a:r>
            <a:r>
              <a:rPr lang="en-US" sz="8000" i="1" dirty="0"/>
              <a:t>any</a:t>
            </a:r>
            <a:r>
              <a:rPr lang="en-US" sz="8000" dirty="0"/>
              <a:t> drug “if the sentencing court finds that the offense involved a mixture or substance containing a detectable amount of [fentanyl,” and that the defendant was an organizer, leader, manager or supervisor.   </a:t>
            </a:r>
          </a:p>
          <a:p>
            <a:pPr lvl="1"/>
            <a:r>
              <a:rPr lang="en-US" sz="7800" dirty="0" smtClean="0"/>
              <a:t>Argue: fentanyl </a:t>
            </a:r>
            <a:r>
              <a:rPr lang="en-US" sz="7800" dirty="0"/>
              <a:t>finding would undermine </a:t>
            </a:r>
            <a:r>
              <a:rPr lang="en-US" sz="7800" dirty="0" smtClean="0"/>
              <a:t>rehabilitation by removing incentive for </a:t>
            </a:r>
            <a:r>
              <a:rPr lang="en-US" sz="7800" dirty="0"/>
              <a:t>participating in recidivism reduction </a:t>
            </a:r>
            <a:r>
              <a:rPr lang="en-US" sz="7800" dirty="0" smtClean="0"/>
              <a:t>programming</a:t>
            </a:r>
          </a:p>
          <a:p>
            <a:pPr lvl="1"/>
            <a:r>
              <a:rPr lang="en-US" sz="7800" dirty="0" smtClean="0"/>
              <a:t>Not </a:t>
            </a:r>
            <a:r>
              <a:rPr lang="en-US" sz="7800" dirty="0"/>
              <a:t>relevant to sentence the court is imposing</a:t>
            </a:r>
          </a:p>
          <a:p>
            <a:endParaRPr lang="en-US" dirty="0"/>
          </a:p>
        </p:txBody>
      </p:sp>
    </p:spTree>
    <p:extLst>
      <p:ext uri="{BB962C8B-B14F-4D97-AF65-F5344CB8AC3E}">
        <p14:creationId xmlns:p14="http://schemas.microsoft.com/office/powerpoint/2010/main" val="17548622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1644"/>
            <a:ext cx="8596668" cy="1045029"/>
          </a:xfrm>
        </p:spPr>
        <p:txBody>
          <a:bodyPr>
            <a:normAutofit/>
          </a:bodyPr>
          <a:lstStyle/>
          <a:p>
            <a:pPr algn="ctr"/>
            <a:r>
              <a:rPr lang="en-US" sz="4000" u="sng" dirty="0" smtClean="0">
                <a:solidFill>
                  <a:schemeClr val="accent2"/>
                </a:solidFill>
                <a:latin typeface="Franklin Gothic Heavy" panose="020B0903020102020204" pitchFamily="34" charset="0"/>
              </a:rPr>
              <a:t>On the Agenda</a:t>
            </a:r>
            <a:endParaRPr lang="en-US" sz="4000" u="sng" dirty="0">
              <a:solidFill>
                <a:schemeClr val="accent2"/>
              </a:solidFill>
              <a:latin typeface="Franklin Gothic Heavy" panose="020B0903020102020204" pitchFamily="34" charset="0"/>
            </a:endParaRPr>
          </a:p>
        </p:txBody>
      </p:sp>
      <p:sp>
        <p:nvSpPr>
          <p:cNvPr id="3" name="Content Placeholder 2"/>
          <p:cNvSpPr>
            <a:spLocks noGrp="1"/>
          </p:cNvSpPr>
          <p:nvPr>
            <p:ph idx="1"/>
          </p:nvPr>
        </p:nvSpPr>
        <p:spPr>
          <a:xfrm>
            <a:off x="281353" y="1205803"/>
            <a:ext cx="10480431" cy="5417068"/>
          </a:xfrm>
        </p:spPr>
        <p:txBody>
          <a:bodyPr>
            <a:normAutofit/>
          </a:bodyPr>
          <a:lstStyle/>
          <a:p>
            <a:pPr lvl="0"/>
            <a:r>
              <a:rPr lang="en-US" sz="2800" dirty="0"/>
              <a:t>Section </a:t>
            </a:r>
            <a:r>
              <a:rPr lang="en-US" sz="2800" dirty="0" smtClean="0"/>
              <a:t>402 –Broadens Safety Valve in Drug Cases</a:t>
            </a:r>
            <a:endParaRPr lang="en-US" sz="2800" dirty="0"/>
          </a:p>
          <a:p>
            <a:pPr lvl="0"/>
            <a:r>
              <a:rPr lang="en-US" sz="2800" dirty="0" smtClean="0"/>
              <a:t>Section 403 – Clarifies </a:t>
            </a:r>
            <a:r>
              <a:rPr lang="en-US" sz="2800" dirty="0"/>
              <a:t>that 924(c)(1)(C) applies only if final prior </a:t>
            </a:r>
            <a:r>
              <a:rPr lang="en-US" sz="2800" dirty="0" smtClean="0"/>
              <a:t>conviction (as always intended)</a:t>
            </a:r>
          </a:p>
          <a:p>
            <a:pPr lvl="0"/>
            <a:r>
              <a:rPr lang="en-US" sz="2800" dirty="0" smtClean="0"/>
              <a:t>Section 404 - Makes </a:t>
            </a:r>
            <a:r>
              <a:rPr lang="en-US" sz="2800" dirty="0"/>
              <a:t>Fair Sentencing Act Retroactive </a:t>
            </a:r>
            <a:endParaRPr lang="en-US" sz="2800" dirty="0" smtClean="0"/>
          </a:p>
          <a:p>
            <a:pPr marL="0" lvl="0" indent="0">
              <a:buNone/>
            </a:pPr>
            <a:endParaRPr lang="en-US" sz="2800" u="sng" dirty="0"/>
          </a:p>
          <a:p>
            <a:pPr lvl="0"/>
            <a:r>
              <a:rPr lang="en-US" sz="2800" dirty="0"/>
              <a:t>Increases Good Time Credit to 54 days </a:t>
            </a:r>
            <a:r>
              <a:rPr lang="en-US" sz="2800" dirty="0" smtClean="0"/>
              <a:t>per year of sentence imposed (as </a:t>
            </a:r>
            <a:r>
              <a:rPr lang="en-US" sz="2800" dirty="0"/>
              <a:t>always intended)</a:t>
            </a:r>
          </a:p>
          <a:p>
            <a:pPr lvl="0"/>
            <a:r>
              <a:rPr lang="en-US" sz="2800" dirty="0"/>
              <a:t>New “Earned” Time Credits for </a:t>
            </a:r>
            <a:r>
              <a:rPr lang="en-US" sz="2800" dirty="0" smtClean="0"/>
              <a:t>some</a:t>
            </a:r>
            <a:endParaRPr lang="en-US" sz="2800" dirty="0"/>
          </a:p>
          <a:p>
            <a:pPr lvl="0"/>
            <a:r>
              <a:rPr lang="en-US" sz="2800" dirty="0" smtClean="0"/>
              <a:t>Compassionate &amp; Elderly Release – defendant/counsel </a:t>
            </a:r>
            <a:r>
              <a:rPr lang="en-US" sz="2800" dirty="0"/>
              <a:t>can file the </a:t>
            </a:r>
            <a:r>
              <a:rPr lang="en-US" sz="2800" dirty="0" smtClean="0"/>
              <a:t>motion</a:t>
            </a:r>
            <a:endParaRPr lang="en-US" sz="2800" dirty="0"/>
          </a:p>
          <a:p>
            <a:endParaRPr lang="en-US" sz="2400" dirty="0"/>
          </a:p>
        </p:txBody>
      </p:sp>
    </p:spTree>
    <p:extLst>
      <p:ext uri="{BB962C8B-B14F-4D97-AF65-F5344CB8AC3E}">
        <p14:creationId xmlns:p14="http://schemas.microsoft.com/office/powerpoint/2010/main" val="25094864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79" y="422031"/>
            <a:ext cx="8841923" cy="1508369"/>
          </a:xfrm>
        </p:spPr>
        <p:txBody>
          <a:bodyPr/>
          <a:lstStyle/>
          <a:p>
            <a:r>
              <a:rPr lang="en-US" dirty="0">
                <a:solidFill>
                  <a:schemeClr val="accent2"/>
                </a:solidFill>
                <a:latin typeface="Franklin Gothic Heavy" panose="020B0903020102020204" pitchFamily="34" charset="0"/>
              </a:rPr>
              <a:t>Partial List of Exclusions</a:t>
            </a:r>
          </a:p>
        </p:txBody>
      </p:sp>
      <p:sp>
        <p:nvSpPr>
          <p:cNvPr id="3" name="Content Placeholder 2"/>
          <p:cNvSpPr>
            <a:spLocks noGrp="1"/>
          </p:cNvSpPr>
          <p:nvPr>
            <p:ph idx="1"/>
          </p:nvPr>
        </p:nvSpPr>
        <p:spPr>
          <a:xfrm>
            <a:off x="432079" y="1225899"/>
            <a:ext cx="9344967" cy="5466303"/>
          </a:xfrm>
        </p:spPr>
        <p:txBody>
          <a:bodyPr>
            <a:normAutofit fontScale="92500" lnSpcReduction="10000"/>
          </a:bodyPr>
          <a:lstStyle/>
          <a:p>
            <a:pPr marL="0" indent="0">
              <a:buNone/>
            </a:pPr>
            <a:r>
              <a:rPr lang="en-US" b="1" i="1" dirty="0"/>
              <a:t>Immigration</a:t>
            </a:r>
            <a:r>
              <a:rPr lang="en-US" i="1" dirty="0"/>
              <a:t> </a:t>
            </a:r>
          </a:p>
          <a:p>
            <a:r>
              <a:rPr lang="en-US" dirty="0"/>
              <a:t>8 USC 1326(b)(1) or (2), 8 USC 1327, 8 USC 1328</a:t>
            </a:r>
          </a:p>
          <a:p>
            <a:r>
              <a:rPr lang="en-US" dirty="0"/>
              <a:t>A prisoner is “ineligible to apply time credits” if  the prisoner “is the </a:t>
            </a:r>
            <a:r>
              <a:rPr lang="en-US" b="1" dirty="0"/>
              <a:t>subject of a final order of removal </a:t>
            </a:r>
            <a:r>
              <a:rPr lang="en-US" dirty="0"/>
              <a:t>under any provision of the immigration laws.”  AG and </a:t>
            </a:r>
            <a:r>
              <a:rPr lang="en-US" dirty="0" err="1"/>
              <a:t>Secty</a:t>
            </a:r>
            <a:r>
              <a:rPr lang="en-US" dirty="0"/>
              <a:t> of Homeland Security  “shall ensure that any alien described in” 8 U.S.C. 1182 or 1227 “who seeks to earn time credits are subject to proceedings described in” 8 U.S.C. 1228(a) “at a date as early as practicable during the prisoner’s incarceration.” </a:t>
            </a:r>
          </a:p>
          <a:p>
            <a:pPr marL="0" indent="0">
              <a:buNone/>
            </a:pPr>
            <a:r>
              <a:rPr lang="en-US" b="1" i="1" dirty="0"/>
              <a:t>Some others</a:t>
            </a:r>
            <a:endParaRPr lang="en-US" dirty="0"/>
          </a:p>
          <a:p>
            <a:r>
              <a:rPr lang="en-US" b="1" dirty="0"/>
              <a:t>fraud</a:t>
            </a:r>
            <a:r>
              <a:rPr lang="en-US" dirty="0"/>
              <a:t> and related activity in connection with </a:t>
            </a:r>
            <a:r>
              <a:rPr lang="en-US" b="1" dirty="0"/>
              <a:t>computers</a:t>
            </a:r>
            <a:r>
              <a:rPr lang="en-US" dirty="0"/>
              <a:t>, 18 USC 1030(a)</a:t>
            </a:r>
          </a:p>
          <a:p>
            <a:r>
              <a:rPr lang="en-US" dirty="0"/>
              <a:t>All </a:t>
            </a:r>
            <a:r>
              <a:rPr lang="en-US" b="1" dirty="0"/>
              <a:t>924(c</a:t>
            </a:r>
            <a:r>
              <a:rPr lang="en-US" b="1" dirty="0" smtClean="0"/>
              <a:t>) </a:t>
            </a:r>
            <a:r>
              <a:rPr lang="en-US" dirty="0" smtClean="0"/>
              <a:t>but </a:t>
            </a:r>
            <a:r>
              <a:rPr lang="en-US" u="sng" dirty="0" smtClean="0"/>
              <a:t>not</a:t>
            </a:r>
            <a:r>
              <a:rPr lang="en-US" dirty="0" smtClean="0"/>
              <a:t> </a:t>
            </a:r>
            <a:r>
              <a:rPr lang="en-US" b="1" dirty="0" smtClean="0"/>
              <a:t>ACCA</a:t>
            </a:r>
          </a:p>
          <a:p>
            <a:r>
              <a:rPr lang="en-US" dirty="0" smtClean="0"/>
              <a:t>All </a:t>
            </a:r>
            <a:r>
              <a:rPr lang="en-US" b="1" dirty="0"/>
              <a:t>Kidnapping</a:t>
            </a:r>
            <a:r>
              <a:rPr lang="en-US" dirty="0"/>
              <a:t> offenses in chapter 55; </a:t>
            </a:r>
            <a:r>
              <a:rPr lang="en-US" b="1" dirty="0"/>
              <a:t>Bank robbery resulting in death</a:t>
            </a:r>
            <a:r>
              <a:rPr lang="en-US" dirty="0"/>
              <a:t>, 18 USC 2113(e); </a:t>
            </a:r>
            <a:r>
              <a:rPr lang="en-US" b="1" dirty="0"/>
              <a:t>Robberies and burglaries involving controlled substances</a:t>
            </a:r>
            <a:r>
              <a:rPr lang="en-US" dirty="0"/>
              <a:t>, 18 USC 2118(c); all </a:t>
            </a:r>
            <a:r>
              <a:rPr lang="en-US" b="1" dirty="0"/>
              <a:t>Carjacking</a:t>
            </a:r>
            <a:r>
              <a:rPr lang="en-US" dirty="0"/>
              <a:t> under 2119(1), (2) or (3)</a:t>
            </a:r>
          </a:p>
          <a:p>
            <a:r>
              <a:rPr lang="en-US" dirty="0"/>
              <a:t>Loads of </a:t>
            </a:r>
            <a:r>
              <a:rPr lang="en-US" b="1" dirty="0"/>
              <a:t>sex and child porn </a:t>
            </a:r>
            <a:r>
              <a:rPr lang="en-US" dirty="0"/>
              <a:t>crimes, including </a:t>
            </a:r>
            <a:r>
              <a:rPr lang="en-US" b="1" dirty="0"/>
              <a:t>failure to register</a:t>
            </a:r>
          </a:p>
          <a:p>
            <a:r>
              <a:rPr lang="en-US" dirty="0"/>
              <a:t>An offense described in </a:t>
            </a:r>
            <a:r>
              <a:rPr lang="en-US" b="1" dirty="0"/>
              <a:t>3559(c)(2)(F) if </a:t>
            </a:r>
            <a:r>
              <a:rPr lang="en-US" dirty="0"/>
              <a:t>D </a:t>
            </a:r>
            <a:r>
              <a:rPr lang="en-US" b="1" dirty="0"/>
              <a:t>“was sentenced”</a:t>
            </a:r>
            <a:r>
              <a:rPr lang="en-US" dirty="0"/>
              <a:t> to a term of imprisonment of </a:t>
            </a:r>
            <a:r>
              <a:rPr lang="en-US" b="1" dirty="0"/>
              <a:t>more than 1 year</a:t>
            </a:r>
            <a:r>
              <a:rPr lang="en-US" dirty="0"/>
              <a:t>, </a:t>
            </a:r>
            <a:r>
              <a:rPr lang="en-US" b="1" dirty="0"/>
              <a:t>and if </a:t>
            </a:r>
            <a:r>
              <a:rPr lang="en-US" dirty="0"/>
              <a:t>has a previous federal or state conviction for a list of offenses and for which </a:t>
            </a:r>
            <a:r>
              <a:rPr lang="en-US" b="1" dirty="0"/>
              <a:t>“was sentenced” </a:t>
            </a:r>
            <a:r>
              <a:rPr lang="en-US" dirty="0"/>
              <a:t>to a term of imprisonment of </a:t>
            </a:r>
            <a:r>
              <a:rPr lang="en-US" b="1" dirty="0"/>
              <a:t>more than 1 year</a:t>
            </a:r>
          </a:p>
          <a:p>
            <a:r>
              <a:rPr lang="en-US" dirty="0"/>
              <a:t>Those subject to the </a:t>
            </a:r>
            <a:r>
              <a:rPr lang="en-US" b="1" dirty="0"/>
              <a:t>criminal street gangs</a:t>
            </a:r>
            <a:r>
              <a:rPr lang="en-US" dirty="0"/>
              <a:t> provision at 18 USC 521</a:t>
            </a:r>
          </a:p>
          <a:p>
            <a:endParaRPr lang="en-US" dirty="0"/>
          </a:p>
        </p:txBody>
      </p:sp>
    </p:spTree>
    <p:extLst>
      <p:ext uri="{BB962C8B-B14F-4D97-AF65-F5344CB8AC3E}">
        <p14:creationId xmlns:p14="http://schemas.microsoft.com/office/powerpoint/2010/main" val="28722017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692" y="590843"/>
            <a:ext cx="9732834" cy="1851911"/>
          </a:xfrm>
        </p:spPr>
        <p:txBody>
          <a:bodyPr>
            <a:normAutofit/>
          </a:bodyPr>
          <a:lstStyle/>
          <a:p>
            <a:r>
              <a:rPr lang="en-US" dirty="0" smtClean="0">
                <a:solidFill>
                  <a:schemeClr val="accent2"/>
                </a:solidFill>
                <a:latin typeface="Franklin Gothic Heavy" panose="020B0903020102020204" pitchFamily="34" charset="0"/>
              </a:rPr>
              <a:t>Sec. 603(b), Increasing the Use &amp; Transparency of Compassionate Release </a:t>
            </a:r>
            <a:r>
              <a:rPr lang="en-US" sz="2400" dirty="0" smtClean="0">
                <a:solidFill>
                  <a:schemeClr val="accent2"/>
                </a:solidFill>
                <a:latin typeface="Franklin Gothic Heavy" panose="020B0903020102020204" pitchFamily="34" charset="0"/>
              </a:rPr>
              <a:t>codified at 18 USC 3582(c)(1)(A) &amp; (d)</a:t>
            </a:r>
            <a:endParaRPr lang="en-US" sz="2400" dirty="0">
              <a:solidFill>
                <a:schemeClr val="accent2"/>
              </a:solidFill>
              <a:latin typeface="Franklin Gothic Heavy" panose="020B0903020102020204" pitchFamily="34" charset="0"/>
            </a:endParaRPr>
          </a:p>
        </p:txBody>
      </p:sp>
      <p:pic>
        <p:nvPicPr>
          <p:cNvPr id="1026" name="Picture 2" descr="Image result for sick people hospice"/>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415443" y="3060414"/>
            <a:ext cx="3121152" cy="208178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stretch>
            <a:fillRect/>
          </a:stretch>
        </p:blipFill>
        <p:spPr>
          <a:xfrm>
            <a:off x="1784524" y="2699185"/>
            <a:ext cx="6191250" cy="3609975"/>
          </a:xfrm>
          <a:prstGeom prst="rect">
            <a:avLst/>
          </a:prstGeom>
        </p:spPr>
      </p:pic>
    </p:spTree>
    <p:extLst>
      <p:ext uri="{BB962C8B-B14F-4D97-AF65-F5344CB8AC3E}">
        <p14:creationId xmlns:p14="http://schemas.microsoft.com/office/powerpoint/2010/main" val="36372169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77" y="311499"/>
            <a:ext cx="10902461" cy="1047039"/>
          </a:xfrm>
        </p:spPr>
        <p:txBody>
          <a:bodyPr>
            <a:normAutofit/>
          </a:bodyPr>
          <a:lstStyle/>
          <a:p>
            <a:r>
              <a:rPr lang="en-US" dirty="0" smtClean="0">
                <a:solidFill>
                  <a:schemeClr val="accent2"/>
                </a:solidFill>
                <a:latin typeface="Franklin Gothic Heavy" panose="020B0903020102020204" pitchFamily="34" charset="0"/>
              </a:rPr>
              <a:t>Compassionate Release - 18 USC 3582(c)(1)(A)</a:t>
            </a:r>
            <a:endParaRPr lang="en-US" dirty="0">
              <a:solidFill>
                <a:schemeClr val="accent2"/>
              </a:solidFill>
              <a:latin typeface="Franklin Gothic Heavy" panose="020B0903020102020204" pitchFamily="34" charset="0"/>
            </a:endParaRPr>
          </a:p>
        </p:txBody>
      </p:sp>
      <p:sp>
        <p:nvSpPr>
          <p:cNvPr id="3" name="Content Placeholder 2"/>
          <p:cNvSpPr>
            <a:spLocks noGrp="1"/>
          </p:cNvSpPr>
          <p:nvPr>
            <p:ph idx="1"/>
          </p:nvPr>
        </p:nvSpPr>
        <p:spPr>
          <a:xfrm>
            <a:off x="271305" y="1266092"/>
            <a:ext cx="11314444" cy="5456255"/>
          </a:xfrm>
        </p:spPr>
        <p:txBody>
          <a:bodyPr>
            <a:noAutofit/>
          </a:bodyPr>
          <a:lstStyle/>
          <a:p>
            <a:pPr marL="0" indent="0">
              <a:buNone/>
            </a:pPr>
            <a:r>
              <a:rPr lang="en-US" dirty="0" smtClean="0"/>
              <a:t>“The </a:t>
            </a:r>
            <a:r>
              <a:rPr lang="en-US" dirty="0"/>
              <a:t>court, upon motion of the Director of the Bureau of Prisons, </a:t>
            </a:r>
            <a:r>
              <a:rPr lang="en-US" u="sng" dirty="0"/>
              <a:t>or upon motion of the defendant after the defendant has fully exhausted all administrative rights to appeal a failure of the Bureau of Prisons to bring a motion on the defendant’s behalf or </a:t>
            </a:r>
            <a:r>
              <a:rPr lang="en-US" b="1" u="sng" dirty="0"/>
              <a:t>the lapse of 30 days </a:t>
            </a:r>
            <a:r>
              <a:rPr lang="en-US" u="sng" dirty="0"/>
              <a:t>from the receipt of such a request by the warden of the defendant’s facility, whichever is earlier</a:t>
            </a:r>
            <a:r>
              <a:rPr lang="en-US" dirty="0"/>
              <a:t>, may reduce the term of imprisonment (and may impose a term of probation or supervised release with or without conditions that does not exceed the unserved portion of the original term of imprisonment), after considering the factors set forth in section 3553(a) to the extent that they are applicable, if it finds </a:t>
            </a:r>
            <a:r>
              <a:rPr lang="en-US" dirty="0" smtClean="0"/>
              <a:t>that—</a:t>
            </a:r>
          </a:p>
          <a:p>
            <a:pPr marL="0" indent="0">
              <a:buNone/>
            </a:pPr>
            <a:endParaRPr lang="en-US" dirty="0"/>
          </a:p>
          <a:p>
            <a:pPr marL="400050" lvl="1" indent="0">
              <a:spcBef>
                <a:spcPts val="0"/>
              </a:spcBef>
              <a:buNone/>
            </a:pPr>
            <a:r>
              <a:rPr lang="en-US" sz="1800" b="1" dirty="0" smtClean="0"/>
              <a:t>(</a:t>
            </a:r>
            <a:r>
              <a:rPr lang="en-US" sz="1800" b="1" dirty="0" err="1" smtClean="0"/>
              <a:t>i</a:t>
            </a:r>
            <a:r>
              <a:rPr lang="en-US" sz="1800" b="1" dirty="0" smtClean="0"/>
              <a:t>)</a:t>
            </a:r>
            <a:r>
              <a:rPr lang="en-US" sz="1800" dirty="0" smtClean="0"/>
              <a:t> extraordinary </a:t>
            </a:r>
            <a:r>
              <a:rPr lang="en-US" sz="1800" dirty="0"/>
              <a:t>and compelling reasons warrant such a reduction; </a:t>
            </a:r>
            <a:r>
              <a:rPr lang="en-US" sz="1800" dirty="0" smtClean="0"/>
              <a:t>or</a:t>
            </a:r>
          </a:p>
          <a:p>
            <a:pPr marL="400050" lvl="1" indent="0">
              <a:spcBef>
                <a:spcPts val="0"/>
              </a:spcBef>
              <a:buNone/>
            </a:pPr>
            <a:endParaRPr lang="en-US" sz="1800" dirty="0"/>
          </a:p>
          <a:p>
            <a:pPr marL="400050" lvl="1" indent="0">
              <a:spcBef>
                <a:spcPts val="0"/>
              </a:spcBef>
              <a:buNone/>
            </a:pPr>
            <a:r>
              <a:rPr lang="en-US" sz="1800" b="1" dirty="0"/>
              <a:t>(ii)</a:t>
            </a:r>
            <a:r>
              <a:rPr lang="en-US" sz="1800" dirty="0"/>
              <a:t> the defendant is at least 70 years of age, has served at least 30 years in prison, pursuant to a sentence imposed under section 3559(c), for the offense or offenses for which the defendant is currently imprisoned, and a determination has been made by the Director of the Bureau of Prisons that the defendant is not a danger to the safety of any other person or the community, as provided under section 3142(g);</a:t>
            </a:r>
          </a:p>
          <a:p>
            <a:pPr marL="0" indent="0">
              <a:spcBef>
                <a:spcPts val="0"/>
              </a:spcBef>
              <a:buNone/>
            </a:pPr>
            <a:endParaRPr lang="en-US" dirty="0" smtClean="0"/>
          </a:p>
          <a:p>
            <a:pPr marL="400050" lvl="1" indent="0">
              <a:spcBef>
                <a:spcPts val="0"/>
              </a:spcBef>
              <a:buNone/>
            </a:pPr>
            <a:r>
              <a:rPr lang="en-US" sz="1800" dirty="0" smtClean="0"/>
              <a:t>and </a:t>
            </a:r>
            <a:r>
              <a:rPr lang="en-US" sz="1800" dirty="0"/>
              <a:t>that such a reduction is consistent with applicable policy statements issued by the Sentencing </a:t>
            </a:r>
            <a:r>
              <a:rPr lang="en-US" sz="1800" dirty="0" smtClean="0"/>
              <a:t>Commission.”</a:t>
            </a:r>
          </a:p>
        </p:txBody>
      </p:sp>
    </p:spTree>
    <p:extLst>
      <p:ext uri="{BB962C8B-B14F-4D97-AF65-F5344CB8AC3E}">
        <p14:creationId xmlns:p14="http://schemas.microsoft.com/office/powerpoint/2010/main" val="39334231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195943"/>
            <a:ext cx="9496697" cy="1084217"/>
          </a:xfrm>
        </p:spPr>
        <p:txBody>
          <a:bodyPr>
            <a:normAutofit/>
          </a:bodyPr>
          <a:lstStyle/>
          <a:p>
            <a:r>
              <a:rPr lang="en-US" sz="2800" dirty="0" smtClean="0">
                <a:solidFill>
                  <a:schemeClr val="accent2"/>
                </a:solidFill>
                <a:latin typeface="Franklin Gothic Heavy" panose="020B0903020102020204" pitchFamily="34" charset="0"/>
              </a:rPr>
              <a:t>USSC Policy </a:t>
            </a:r>
            <a:r>
              <a:rPr lang="en-US" sz="2800" dirty="0">
                <a:solidFill>
                  <a:schemeClr val="accent2"/>
                </a:solidFill>
                <a:latin typeface="Franklin Gothic Heavy" panose="020B0903020102020204" pitchFamily="34" charset="0"/>
              </a:rPr>
              <a:t>S</a:t>
            </a:r>
            <a:r>
              <a:rPr lang="en-US" sz="2800" dirty="0" smtClean="0">
                <a:solidFill>
                  <a:schemeClr val="accent2"/>
                </a:solidFill>
                <a:latin typeface="Franklin Gothic Heavy" panose="020B0903020102020204" pitchFamily="34" charset="0"/>
              </a:rPr>
              <a:t>tatement 1B1.13: “Extraordinary </a:t>
            </a:r>
            <a:r>
              <a:rPr lang="en-US" sz="2800" dirty="0">
                <a:solidFill>
                  <a:schemeClr val="accent2"/>
                </a:solidFill>
                <a:latin typeface="Franklin Gothic Heavy" panose="020B0903020102020204" pitchFamily="34" charset="0"/>
              </a:rPr>
              <a:t>and </a:t>
            </a:r>
            <a:r>
              <a:rPr lang="en-US" sz="2800" dirty="0" smtClean="0">
                <a:solidFill>
                  <a:schemeClr val="accent2"/>
                </a:solidFill>
                <a:latin typeface="Franklin Gothic Heavy" panose="020B0903020102020204" pitchFamily="34" charset="0"/>
              </a:rPr>
              <a:t>Compelling reasons” vs. BOP Program Statement</a:t>
            </a:r>
            <a:endParaRPr lang="en-US" sz="2800" dirty="0">
              <a:solidFill>
                <a:schemeClr val="accent2"/>
              </a:solidFill>
              <a:latin typeface="Franklin Gothic Heavy" panose="020B0903020102020204" pitchFamily="34" charset="0"/>
            </a:endParaRPr>
          </a:p>
        </p:txBody>
      </p:sp>
      <p:sp>
        <p:nvSpPr>
          <p:cNvPr id="3" name="Content Placeholder 2"/>
          <p:cNvSpPr>
            <a:spLocks noGrp="1"/>
          </p:cNvSpPr>
          <p:nvPr>
            <p:ph idx="1"/>
          </p:nvPr>
        </p:nvSpPr>
        <p:spPr>
          <a:xfrm>
            <a:off x="190920" y="1136469"/>
            <a:ext cx="10363870" cy="5531618"/>
          </a:xfrm>
        </p:spPr>
        <p:txBody>
          <a:bodyPr>
            <a:noAutofit/>
          </a:bodyPr>
          <a:lstStyle/>
          <a:p>
            <a:pPr marL="0" indent="0">
              <a:buNone/>
            </a:pPr>
            <a:r>
              <a:rPr lang="en-US" sz="1600" dirty="0" smtClean="0"/>
              <a:t>28 USC 994(t) directs USSC to "describe </a:t>
            </a:r>
            <a:r>
              <a:rPr lang="en-US" sz="1600" dirty="0"/>
              <a:t>what </a:t>
            </a:r>
            <a:r>
              <a:rPr lang="en-US" sz="1600" i="1" dirty="0"/>
              <a:t>should</a:t>
            </a:r>
            <a:r>
              <a:rPr lang="en-US" sz="1600" dirty="0"/>
              <a:t> be considered extraordinary and compelling </a:t>
            </a:r>
            <a:r>
              <a:rPr lang="en-US" sz="1600" dirty="0" smtClean="0"/>
              <a:t>reasons,” not “shall” or “may”</a:t>
            </a:r>
            <a:r>
              <a:rPr lang="en-US" sz="1600" dirty="0"/>
              <a:t> </a:t>
            </a:r>
            <a:endParaRPr lang="en-US" sz="1600" dirty="0" smtClean="0"/>
          </a:p>
          <a:p>
            <a:pPr marL="0" indent="0">
              <a:buNone/>
            </a:pPr>
            <a:r>
              <a:rPr lang="en-US" sz="1600" dirty="0" smtClean="0"/>
              <a:t>The “court determines” D “not </a:t>
            </a:r>
            <a:r>
              <a:rPr lang="en-US" sz="1600" dirty="0"/>
              <a:t>a danger to the safety of any other person or to the community, as provided in 18 U.S.C. § 3142(g</a:t>
            </a:r>
            <a:r>
              <a:rPr lang="en-US" sz="1600" dirty="0" smtClean="0"/>
              <a:t>)” + “</a:t>
            </a:r>
            <a:r>
              <a:rPr lang="en-US" sz="1600" u="sng" dirty="0"/>
              <a:t>any</a:t>
            </a:r>
            <a:r>
              <a:rPr lang="en-US" sz="1600" dirty="0"/>
              <a:t> of the </a:t>
            </a:r>
            <a:r>
              <a:rPr lang="en-US" sz="1600" dirty="0" smtClean="0"/>
              <a:t>circumstances set forth below”</a:t>
            </a:r>
          </a:p>
          <a:p>
            <a:r>
              <a:rPr lang="en-US" sz="1600" u="sng" dirty="0" smtClean="0"/>
              <a:t>Terminal illness</a:t>
            </a:r>
            <a:r>
              <a:rPr lang="en-US" sz="1600" dirty="0" smtClean="0"/>
              <a:t>: “serious </a:t>
            </a:r>
            <a:r>
              <a:rPr lang="en-US" sz="1600" dirty="0"/>
              <a:t>and advanced illness with an end of life </a:t>
            </a:r>
            <a:r>
              <a:rPr lang="en-US" sz="1600" dirty="0" smtClean="0"/>
              <a:t>trajectory,” does not require “specific </a:t>
            </a:r>
            <a:r>
              <a:rPr lang="en-US" sz="1600" dirty="0"/>
              <a:t>prognosis of </a:t>
            </a:r>
            <a:r>
              <a:rPr lang="en-US" sz="1600" dirty="0" smtClean="0"/>
              <a:t>… </a:t>
            </a:r>
            <a:r>
              <a:rPr lang="en-US" sz="1600" dirty="0"/>
              <a:t>probability of death within a specific time </a:t>
            </a:r>
            <a:r>
              <a:rPr lang="en-US" sz="1600" dirty="0" smtClean="0"/>
              <a:t>period” </a:t>
            </a:r>
            <a:r>
              <a:rPr lang="en-US" sz="1600" b="1" dirty="0"/>
              <a:t>[diminished self-care not </a:t>
            </a:r>
            <a:r>
              <a:rPr lang="en-US" sz="1600" b="1" dirty="0" smtClean="0"/>
              <a:t>required]</a:t>
            </a:r>
            <a:endParaRPr lang="en-US" sz="1600" dirty="0" smtClean="0"/>
          </a:p>
          <a:p>
            <a:r>
              <a:rPr lang="en-US" sz="1600" u="sng" dirty="0" smtClean="0"/>
              <a:t>Non-Terminal Medical</a:t>
            </a:r>
            <a:r>
              <a:rPr lang="en-US" sz="1600" dirty="0" smtClean="0"/>
              <a:t>: “serious physical or medical condition,” “serious functional or cognitive impairment,” or “deteriorating physical or mental health because of the aging process” + “substantially diminishes ability to provide self-care” in prison and from which “not expected to recover”</a:t>
            </a:r>
          </a:p>
          <a:p>
            <a:r>
              <a:rPr lang="en-US" sz="1600" u="sng" dirty="0" smtClean="0"/>
              <a:t>Age</a:t>
            </a:r>
            <a:r>
              <a:rPr lang="en-US" sz="1600" dirty="0" smtClean="0"/>
              <a:t>: at least 65 + deteriorating physical or mental health due to aging process + has served the lesser of 10 years or 75 percent of term of imprisonment </a:t>
            </a:r>
            <a:r>
              <a:rPr lang="en-US" sz="1600" b="1" dirty="0" smtClean="0"/>
              <a:t>[separate from 70-year-old who has served 30 years of a 3559(c) sentence –elderly release]</a:t>
            </a:r>
          </a:p>
          <a:p>
            <a:r>
              <a:rPr lang="en-US" sz="1600" u="sng" dirty="0" smtClean="0"/>
              <a:t>Family circumstances</a:t>
            </a:r>
            <a:r>
              <a:rPr lang="en-US" sz="1600" dirty="0" smtClean="0"/>
              <a:t>:  death or incapacitation of minor child’s caregiver, or D would be the only available caregiver for incapacitated </a:t>
            </a:r>
            <a:r>
              <a:rPr lang="en-US" sz="1600" dirty="0"/>
              <a:t>spouse or registered </a:t>
            </a:r>
            <a:r>
              <a:rPr lang="en-US" sz="1600" dirty="0" smtClean="0"/>
              <a:t>partner</a:t>
            </a:r>
          </a:p>
          <a:p>
            <a:r>
              <a:rPr lang="en-US" sz="1600" u="sng" dirty="0" smtClean="0"/>
              <a:t>Other</a:t>
            </a:r>
            <a:r>
              <a:rPr lang="en-US" sz="1600" dirty="0" smtClean="0"/>
              <a:t>: Any reason deemed extraordinary and compelling by BOP other than or in combination with above.</a:t>
            </a:r>
          </a:p>
          <a:p>
            <a:pPr lvl="1"/>
            <a:r>
              <a:rPr lang="en-US" dirty="0" smtClean="0"/>
              <a:t>BOP has added: (1) inmate sentenced after 11/1/87, 70 or older, has served 30 years or more; (2</a:t>
            </a:r>
            <a:r>
              <a:rPr lang="en-US" dirty="0"/>
              <a:t>) </a:t>
            </a:r>
            <a:r>
              <a:rPr lang="en-US" dirty="0" smtClean="0"/>
              <a:t>at least </a:t>
            </a:r>
            <a:r>
              <a:rPr lang="en-US" dirty="0"/>
              <a:t>65 + deteriorating physical or mental health due to aging process + has served </a:t>
            </a:r>
            <a:r>
              <a:rPr lang="en-US" dirty="0" smtClean="0"/>
              <a:t>50 </a:t>
            </a:r>
            <a:r>
              <a:rPr lang="en-US" dirty="0"/>
              <a:t>percent of term of </a:t>
            </a:r>
            <a:r>
              <a:rPr lang="en-US" dirty="0" smtClean="0"/>
              <a:t>imprisonment, and (3) at least 65 + served greater of 10 years or 75 percent.  BOP </a:t>
            </a:r>
            <a:r>
              <a:rPr lang="en-US" dirty="0" err="1"/>
              <a:t>Prog</a:t>
            </a:r>
            <a:r>
              <a:rPr lang="en-US" dirty="0"/>
              <a:t>. Stmt. </a:t>
            </a:r>
            <a:r>
              <a:rPr lang="en-US" dirty="0" smtClean="0"/>
              <a:t>5050.50, § 4.</a:t>
            </a:r>
          </a:p>
          <a:p>
            <a:endParaRPr lang="en-US" sz="2000" dirty="0"/>
          </a:p>
        </p:txBody>
      </p:sp>
    </p:spTree>
    <p:extLst>
      <p:ext uri="{BB962C8B-B14F-4D97-AF65-F5344CB8AC3E}">
        <p14:creationId xmlns:p14="http://schemas.microsoft.com/office/powerpoint/2010/main" val="908417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437" y="301451"/>
            <a:ext cx="9931791" cy="1597687"/>
          </a:xfrm>
        </p:spPr>
        <p:txBody>
          <a:bodyPr>
            <a:normAutofit/>
          </a:bodyPr>
          <a:lstStyle/>
          <a:p>
            <a:r>
              <a:rPr lang="en-US" sz="4000" dirty="0" smtClean="0">
                <a:solidFill>
                  <a:schemeClr val="accent2"/>
                </a:solidFill>
                <a:latin typeface="Franklin Gothic Heavy" panose="020B0903020102020204" pitchFamily="34" charset="0"/>
              </a:rPr>
              <a:t>First Step Act improvements</a:t>
            </a:r>
            <a:endParaRPr lang="en-US" sz="4000" dirty="0">
              <a:solidFill>
                <a:schemeClr val="accent2"/>
              </a:solidFill>
              <a:latin typeface="Franklin Gothic Heavy" panose="020B0903020102020204" pitchFamily="34" charset="0"/>
            </a:endParaRPr>
          </a:p>
        </p:txBody>
      </p:sp>
      <p:sp>
        <p:nvSpPr>
          <p:cNvPr id="3" name="Content Placeholder 2"/>
          <p:cNvSpPr>
            <a:spLocks noGrp="1"/>
          </p:cNvSpPr>
          <p:nvPr>
            <p:ph idx="1"/>
          </p:nvPr>
        </p:nvSpPr>
        <p:spPr>
          <a:xfrm>
            <a:off x="321547" y="1346479"/>
            <a:ext cx="10821071" cy="5511521"/>
          </a:xfrm>
        </p:spPr>
        <p:txBody>
          <a:bodyPr>
            <a:normAutofit/>
          </a:bodyPr>
          <a:lstStyle/>
          <a:p>
            <a:r>
              <a:rPr lang="en-US" sz="2400" dirty="0"/>
              <a:t>The </a:t>
            </a:r>
            <a:r>
              <a:rPr lang="en-US" sz="2400" b="1" dirty="0"/>
              <a:t>defendant</a:t>
            </a:r>
            <a:r>
              <a:rPr lang="en-US" sz="2400" dirty="0"/>
              <a:t> can </a:t>
            </a:r>
            <a:r>
              <a:rPr lang="en-US" sz="2400" dirty="0" smtClean="0"/>
              <a:t>file </a:t>
            </a:r>
            <a:r>
              <a:rPr lang="en-US" sz="2400" dirty="0"/>
              <a:t>the motion after fully exhausting administrative remedies </a:t>
            </a:r>
            <a:r>
              <a:rPr lang="en-US" sz="2400" u="sng" dirty="0"/>
              <a:t>or</a:t>
            </a:r>
            <a:r>
              <a:rPr lang="en-US" sz="2400" dirty="0"/>
              <a:t> 30 days from receipt of request by warden, whichever is earlier.</a:t>
            </a:r>
          </a:p>
          <a:p>
            <a:r>
              <a:rPr lang="en-US" sz="2400" dirty="0" smtClean="0"/>
              <a:t>Defines “</a:t>
            </a:r>
            <a:r>
              <a:rPr lang="en-US" sz="2400" dirty="0"/>
              <a:t>terminally ill” </a:t>
            </a:r>
            <a:r>
              <a:rPr lang="en-US" sz="2400" dirty="0" smtClean="0"/>
              <a:t>as </a:t>
            </a:r>
            <a:r>
              <a:rPr lang="en-US" sz="2400" dirty="0"/>
              <a:t>“a disease or condition with an end-of-life trajectory.” 18 U.S.C. § 3582(d)(1). </a:t>
            </a:r>
            <a:r>
              <a:rPr lang="en-US" sz="2400" dirty="0" smtClean="0"/>
              <a:t>Broader </a:t>
            </a:r>
            <a:r>
              <a:rPr lang="en-US" sz="2400" dirty="0"/>
              <a:t>than USSC’s </a:t>
            </a:r>
            <a:r>
              <a:rPr lang="en-US" sz="2400" dirty="0" smtClean="0"/>
              <a:t>“serious </a:t>
            </a:r>
            <a:r>
              <a:rPr lang="en-US" sz="2400" dirty="0"/>
              <a:t>and advanced illness with an end of life </a:t>
            </a:r>
            <a:r>
              <a:rPr lang="en-US" sz="2400" dirty="0" smtClean="0"/>
              <a:t>trajectory”? </a:t>
            </a:r>
          </a:p>
          <a:p>
            <a:r>
              <a:rPr lang="en-US" sz="2400" dirty="0"/>
              <a:t>BOP shall, </a:t>
            </a:r>
            <a:r>
              <a:rPr lang="en-US" sz="2400" dirty="0" smtClean="0"/>
              <a:t>“not </a:t>
            </a:r>
            <a:r>
              <a:rPr lang="en-US" sz="2400" dirty="0"/>
              <a:t>later than 72 hours after the </a:t>
            </a:r>
            <a:r>
              <a:rPr lang="en-US" sz="2400" dirty="0" smtClean="0"/>
              <a:t>diagnosis” of </a:t>
            </a:r>
            <a:r>
              <a:rPr lang="en-US" sz="2400" dirty="0"/>
              <a:t>terminal </a:t>
            </a:r>
            <a:r>
              <a:rPr lang="en-US" sz="2400" dirty="0" smtClean="0"/>
              <a:t>illness “notify </a:t>
            </a:r>
            <a:r>
              <a:rPr lang="en-US" sz="2400" dirty="0"/>
              <a:t>the defendant’s attorney, partner, and family members that they may prepare and submit on the defendant’s behalf a request for a sentence reduction pursuant to </a:t>
            </a:r>
            <a:r>
              <a:rPr lang="en-US" sz="2400" dirty="0" smtClean="0"/>
              <a:t>[18 USC 3582(c</a:t>
            </a:r>
            <a:r>
              <a:rPr lang="en-US" sz="2400" dirty="0"/>
              <a:t>)(1)(A</a:t>
            </a:r>
            <a:r>
              <a:rPr lang="en-US" sz="2400" dirty="0" smtClean="0"/>
              <a:t>)]” </a:t>
            </a:r>
          </a:p>
          <a:p>
            <a:r>
              <a:rPr lang="en-US" sz="2400" dirty="0" smtClean="0"/>
              <a:t>BOP shall provide family and extended family opportunity for visitation within 7 days of diagnosis.</a:t>
            </a:r>
          </a:p>
          <a:p>
            <a:pPr lvl="1"/>
            <a:endParaRPr lang="en-US" dirty="0"/>
          </a:p>
        </p:txBody>
      </p:sp>
    </p:spTree>
    <p:extLst>
      <p:ext uri="{BB962C8B-B14F-4D97-AF65-F5344CB8AC3E}">
        <p14:creationId xmlns:p14="http://schemas.microsoft.com/office/powerpoint/2010/main" val="23497378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57" y="301451"/>
            <a:ext cx="9655111" cy="1070149"/>
          </a:xfrm>
        </p:spPr>
        <p:txBody>
          <a:bodyPr>
            <a:normAutofit/>
          </a:bodyPr>
          <a:lstStyle/>
          <a:p>
            <a:r>
              <a:rPr lang="en-US" sz="4000" dirty="0" smtClean="0">
                <a:solidFill>
                  <a:schemeClr val="accent2"/>
                </a:solidFill>
                <a:latin typeface="Franklin Gothic Heavy" panose="020B0903020102020204" pitchFamily="34" charset="0"/>
              </a:rPr>
              <a:t>First Step Act </a:t>
            </a:r>
            <a:r>
              <a:rPr lang="en-US" sz="4000" dirty="0">
                <a:solidFill>
                  <a:schemeClr val="accent2"/>
                </a:solidFill>
                <a:latin typeface="Franklin Gothic Heavy" panose="020B0903020102020204" pitchFamily="34" charset="0"/>
              </a:rPr>
              <a:t>improvements</a:t>
            </a:r>
          </a:p>
        </p:txBody>
      </p:sp>
      <p:sp>
        <p:nvSpPr>
          <p:cNvPr id="3" name="Content Placeholder 2"/>
          <p:cNvSpPr>
            <a:spLocks noGrp="1"/>
          </p:cNvSpPr>
          <p:nvPr>
            <p:ph idx="1"/>
          </p:nvPr>
        </p:nvSpPr>
        <p:spPr>
          <a:xfrm>
            <a:off x="261257" y="1286190"/>
            <a:ext cx="10802983" cy="5295480"/>
          </a:xfrm>
        </p:spPr>
        <p:txBody>
          <a:bodyPr>
            <a:normAutofit lnSpcReduction="10000"/>
          </a:bodyPr>
          <a:lstStyle/>
          <a:p>
            <a:r>
              <a:rPr lang="en-US" sz="2800" dirty="0"/>
              <a:t>BOP shall upon request of D, his attorney, partner or </a:t>
            </a:r>
            <a:r>
              <a:rPr lang="en-US" sz="2800" dirty="0" smtClean="0"/>
              <a:t>family, </a:t>
            </a:r>
            <a:r>
              <a:rPr lang="en-US" sz="2800" dirty="0"/>
              <a:t>ensure BOP employees assist D in preparing and submitting request to BOP.</a:t>
            </a:r>
          </a:p>
          <a:p>
            <a:r>
              <a:rPr lang="en-US" sz="2800" dirty="0"/>
              <a:t>BOP shall process the request not later than 14 days of receipt of request. </a:t>
            </a:r>
          </a:p>
          <a:p>
            <a:r>
              <a:rPr lang="en-US" sz="2800" dirty="0"/>
              <a:t>If D </a:t>
            </a:r>
            <a:r>
              <a:rPr lang="en-US" sz="2800" dirty="0" smtClean="0"/>
              <a:t>physically </a:t>
            </a:r>
            <a:r>
              <a:rPr lang="en-US" sz="2800" dirty="0"/>
              <a:t>or mentally unable to submit a request to BOP, BOP shall</a:t>
            </a:r>
          </a:p>
          <a:p>
            <a:pPr lvl="1"/>
            <a:r>
              <a:rPr lang="en-US" sz="2000" dirty="0"/>
              <a:t>Inform D’s attorney, partner, and family that they may prepare and submit request to BOP, accept and process that request, or</a:t>
            </a:r>
          </a:p>
          <a:p>
            <a:pPr lvl="1"/>
            <a:r>
              <a:rPr lang="en-US" sz="2000" dirty="0"/>
              <a:t>Upon request of D, his attorney, partner or family ensure BOP employees assist D in preparing and submitting request to BOP</a:t>
            </a:r>
          </a:p>
          <a:p>
            <a:r>
              <a:rPr lang="en-US" sz="2800" dirty="0"/>
              <a:t>Visibly post new procedures at all BOP facilities.</a:t>
            </a:r>
          </a:p>
          <a:p>
            <a:endParaRPr lang="en-US" dirty="0"/>
          </a:p>
        </p:txBody>
      </p:sp>
    </p:spTree>
    <p:extLst>
      <p:ext uri="{BB962C8B-B14F-4D97-AF65-F5344CB8AC3E}">
        <p14:creationId xmlns:p14="http://schemas.microsoft.com/office/powerpoint/2010/main" val="28227269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031" y="300446"/>
            <a:ext cx="8851971" cy="992777"/>
          </a:xfrm>
        </p:spPr>
        <p:txBody>
          <a:bodyPr>
            <a:normAutofit/>
          </a:bodyPr>
          <a:lstStyle/>
          <a:p>
            <a:r>
              <a:rPr lang="en-US" sz="4000" dirty="0" smtClean="0">
                <a:solidFill>
                  <a:schemeClr val="accent2"/>
                </a:solidFill>
                <a:latin typeface="Franklin Gothic Heavy" panose="020B0903020102020204" pitchFamily="34" charset="0"/>
              </a:rPr>
              <a:t>Practical considerations</a:t>
            </a:r>
            <a:endParaRPr lang="en-US" sz="4000" dirty="0">
              <a:solidFill>
                <a:schemeClr val="accent2"/>
              </a:solidFill>
              <a:latin typeface="Franklin Gothic Heavy" panose="020B0903020102020204" pitchFamily="34" charset="0"/>
            </a:endParaRPr>
          </a:p>
        </p:txBody>
      </p:sp>
      <p:sp>
        <p:nvSpPr>
          <p:cNvPr id="3" name="Content Placeholder 2"/>
          <p:cNvSpPr>
            <a:spLocks noGrp="1"/>
          </p:cNvSpPr>
          <p:nvPr>
            <p:ph idx="1"/>
          </p:nvPr>
        </p:nvSpPr>
        <p:spPr>
          <a:xfrm>
            <a:off x="422032" y="1293223"/>
            <a:ext cx="9646416" cy="5355772"/>
          </a:xfrm>
        </p:spPr>
        <p:txBody>
          <a:bodyPr>
            <a:noAutofit/>
          </a:bodyPr>
          <a:lstStyle/>
          <a:p>
            <a:r>
              <a:rPr lang="en-US" sz="3200" dirty="0" smtClean="0"/>
              <a:t>Requires cooperation between:</a:t>
            </a:r>
          </a:p>
          <a:p>
            <a:pPr lvl="1"/>
            <a:r>
              <a:rPr lang="en-US" sz="2600" dirty="0" smtClean="0"/>
              <a:t>Lawyer in district of confinement for client contact, establish record of relevant facts</a:t>
            </a:r>
            <a:r>
              <a:rPr lang="en-US" sz="2600" dirty="0"/>
              <a:t>, </a:t>
            </a:r>
            <a:r>
              <a:rPr lang="en-US" sz="2600" dirty="0" smtClean="0"/>
              <a:t>line up experts to establish not a danger/limitations (BOP will lie), exhaust admin remedies (or just submit and wait 30 days)</a:t>
            </a:r>
          </a:p>
          <a:p>
            <a:pPr lvl="1"/>
            <a:r>
              <a:rPr lang="en-US" sz="2600" dirty="0" smtClean="0"/>
              <a:t>Lawyer in district of conviction to file and litigate motion</a:t>
            </a:r>
          </a:p>
          <a:p>
            <a:pPr marL="0" indent="0">
              <a:buNone/>
            </a:pPr>
            <a:endParaRPr lang="en-US" sz="2800" dirty="0" smtClean="0"/>
          </a:p>
          <a:p>
            <a:r>
              <a:rPr lang="en-US" sz="3200" dirty="0" smtClean="0"/>
              <a:t>Some limits in BOP program statement not in USSC policy statement, but Congress authorized only USSC</a:t>
            </a:r>
          </a:p>
        </p:txBody>
      </p:sp>
    </p:spTree>
    <p:extLst>
      <p:ext uri="{BB962C8B-B14F-4D97-AF65-F5344CB8AC3E}">
        <p14:creationId xmlns:p14="http://schemas.microsoft.com/office/powerpoint/2010/main" val="27059064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483326"/>
            <a:ext cx="9367727" cy="718457"/>
          </a:xfrm>
        </p:spPr>
        <p:txBody>
          <a:bodyPr>
            <a:normAutofit/>
          </a:bodyPr>
          <a:lstStyle/>
          <a:p>
            <a:r>
              <a:rPr lang="en-US" dirty="0" smtClean="0">
                <a:solidFill>
                  <a:schemeClr val="accent2"/>
                </a:solidFill>
              </a:rPr>
              <a:t>Do you have a client who may be eligible?</a:t>
            </a:r>
            <a:endParaRPr lang="en-US" dirty="0">
              <a:solidFill>
                <a:schemeClr val="accent2"/>
              </a:solidFill>
            </a:endParaRPr>
          </a:p>
        </p:txBody>
      </p:sp>
      <p:sp>
        <p:nvSpPr>
          <p:cNvPr id="3" name="Content Placeholder 2"/>
          <p:cNvSpPr>
            <a:spLocks noGrp="1"/>
          </p:cNvSpPr>
          <p:nvPr>
            <p:ph idx="1"/>
          </p:nvPr>
        </p:nvSpPr>
        <p:spPr>
          <a:xfrm>
            <a:off x="548641" y="1423851"/>
            <a:ext cx="10241280" cy="5075423"/>
          </a:xfrm>
        </p:spPr>
        <p:txBody>
          <a:bodyPr>
            <a:normAutofit fontScale="77500" lnSpcReduction="20000"/>
          </a:bodyPr>
          <a:lstStyle/>
          <a:p>
            <a:r>
              <a:rPr lang="en-US" sz="4000" dirty="0" smtClean="0"/>
              <a:t>Contact FPD office</a:t>
            </a:r>
          </a:p>
          <a:p>
            <a:pPr marL="0" indent="0">
              <a:buNone/>
            </a:pPr>
            <a:endParaRPr lang="en-US" sz="4000" dirty="0" smtClean="0"/>
          </a:p>
          <a:p>
            <a:r>
              <a:rPr lang="en-US" sz="4000" dirty="0" smtClean="0"/>
              <a:t>If this does not result in needed representation, contact FAMM </a:t>
            </a:r>
          </a:p>
          <a:p>
            <a:pPr marL="0" indent="0">
              <a:buNone/>
            </a:pPr>
            <a:endParaRPr lang="en-US" sz="4000" dirty="0" smtClean="0"/>
          </a:p>
          <a:p>
            <a:r>
              <a:rPr lang="en-US" sz="4000" dirty="0" smtClean="0"/>
              <a:t>Or do it yourself: </a:t>
            </a:r>
            <a:r>
              <a:rPr lang="en-US" sz="4000" dirty="0"/>
              <a:t>https://</a:t>
            </a:r>
            <a:r>
              <a:rPr lang="en-US" sz="4000" dirty="0" smtClean="0"/>
              <a:t>or.fd.org/system/files/case_docs/Compassionate%20Release%20Basics_REVISED_2templates.pdf </a:t>
            </a:r>
          </a:p>
          <a:p>
            <a:pPr lvl="1"/>
            <a:r>
              <a:rPr lang="en-US" sz="3800" dirty="0" smtClean="0"/>
              <a:t>but coordinate with FPD office</a:t>
            </a:r>
          </a:p>
          <a:p>
            <a:pPr lvl="1"/>
            <a:r>
              <a:rPr lang="en-US" sz="3800" dirty="0" smtClean="0"/>
              <a:t>need someone in district of confinement</a:t>
            </a:r>
          </a:p>
          <a:p>
            <a:pPr lvl="1"/>
            <a:r>
              <a:rPr lang="en-US" sz="3800" dirty="0"/>
              <a:t>t</a:t>
            </a:r>
            <a:r>
              <a:rPr lang="en-US" sz="3800" dirty="0" smtClean="0"/>
              <a:t>his memo may be undergoing revision</a:t>
            </a:r>
          </a:p>
          <a:p>
            <a:pPr marL="0" indent="0">
              <a:buNone/>
            </a:pPr>
            <a:endParaRPr lang="en-US" sz="4000" dirty="0"/>
          </a:p>
        </p:txBody>
      </p:sp>
    </p:spTree>
    <p:extLst>
      <p:ext uri="{BB962C8B-B14F-4D97-AF65-F5344CB8AC3E}">
        <p14:creationId xmlns:p14="http://schemas.microsoft.com/office/powerpoint/2010/main" val="2349217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1547"/>
            <a:ext cx="8596668" cy="994787"/>
          </a:xfrm>
        </p:spPr>
        <p:txBody>
          <a:bodyPr>
            <a:normAutofit fontScale="90000"/>
          </a:bodyPr>
          <a:lstStyle/>
          <a:p>
            <a:r>
              <a:rPr lang="en-US" sz="4000" dirty="0" smtClean="0">
                <a:solidFill>
                  <a:schemeClr val="accent2"/>
                </a:solidFill>
                <a:latin typeface="Franklin Gothic Heavy" panose="020B0903020102020204" pitchFamily="34" charset="0"/>
              </a:rPr>
              <a:t>Section 402 – Safety Valve </a:t>
            </a:r>
            <a:r>
              <a:rPr lang="en-US" dirty="0" smtClean="0">
                <a:solidFill>
                  <a:schemeClr val="accent2"/>
                </a:solidFill>
              </a:rPr>
              <a:t/>
            </a:r>
            <a:br>
              <a:rPr lang="en-US" dirty="0" smtClean="0">
                <a:solidFill>
                  <a:schemeClr val="accent2"/>
                </a:solidFill>
              </a:rPr>
            </a:br>
            <a:r>
              <a:rPr lang="en-US" dirty="0" smtClean="0">
                <a:solidFill>
                  <a:schemeClr val="accent2"/>
                </a:solidFill>
              </a:rPr>
              <a:t>   </a:t>
            </a:r>
            <a:endParaRPr lang="en-US" sz="3000" dirty="0">
              <a:solidFill>
                <a:schemeClr val="accent2"/>
              </a:solidFill>
            </a:endParaRPr>
          </a:p>
        </p:txBody>
      </p:sp>
      <p:sp>
        <p:nvSpPr>
          <p:cNvPr id="3" name="Content Placeholder 2"/>
          <p:cNvSpPr>
            <a:spLocks noGrp="1"/>
          </p:cNvSpPr>
          <p:nvPr>
            <p:ph idx="1"/>
          </p:nvPr>
        </p:nvSpPr>
        <p:spPr>
          <a:xfrm>
            <a:off x="301452" y="1235947"/>
            <a:ext cx="10400044" cy="5360797"/>
          </a:xfrm>
        </p:spPr>
        <p:txBody>
          <a:bodyPr>
            <a:normAutofit fontScale="92500" lnSpcReduction="10000"/>
          </a:bodyPr>
          <a:lstStyle/>
          <a:p>
            <a:r>
              <a:rPr lang="en-US" sz="2400" b="1" dirty="0" smtClean="0">
                <a:solidFill>
                  <a:srgbClr val="FFFF00"/>
                </a:solidFill>
              </a:rPr>
              <a:t>New</a:t>
            </a:r>
            <a:r>
              <a:rPr lang="en-US" sz="2400" dirty="0" smtClean="0"/>
              <a:t>: applies to offenses </a:t>
            </a:r>
            <a:r>
              <a:rPr lang="en-US" sz="2400" dirty="0"/>
              <a:t>under title 46 </a:t>
            </a:r>
            <a:r>
              <a:rPr lang="en-US" sz="2400" dirty="0" smtClean="0"/>
              <a:t>USC §§ </a:t>
            </a:r>
            <a:r>
              <a:rPr lang="en-US" sz="2400" dirty="0"/>
              <a:t>70503, 70506 </a:t>
            </a:r>
            <a:r>
              <a:rPr lang="en-US" sz="2400" dirty="0" smtClean="0"/>
              <a:t>(high seas cases)</a:t>
            </a:r>
          </a:p>
          <a:p>
            <a:r>
              <a:rPr lang="en-US" sz="2400" b="1" dirty="0">
                <a:solidFill>
                  <a:srgbClr val="FFFF00"/>
                </a:solidFill>
              </a:rPr>
              <a:t>New</a:t>
            </a:r>
            <a:r>
              <a:rPr lang="en-US" sz="2400" b="1" dirty="0"/>
              <a:t> (f)(1): </a:t>
            </a:r>
            <a:r>
              <a:rPr lang="en-US" sz="2400" dirty="0"/>
              <a:t>Defendant “</a:t>
            </a:r>
            <a:r>
              <a:rPr lang="en-US" sz="2400" u="sng" dirty="0"/>
              <a:t>does not have </a:t>
            </a:r>
            <a:r>
              <a:rPr lang="en-US" sz="2400" dirty="0"/>
              <a:t>―</a:t>
            </a:r>
          </a:p>
          <a:p>
            <a:pPr marL="400050" lvl="1" indent="0" fontAlgn="ctr">
              <a:buNone/>
            </a:pPr>
            <a:r>
              <a:rPr lang="en-US" sz="2400" dirty="0"/>
              <a:t>(A) more than </a:t>
            </a:r>
            <a:r>
              <a:rPr lang="en-US" sz="2400" b="1" dirty="0">
                <a:solidFill>
                  <a:schemeClr val="accent1"/>
                </a:solidFill>
              </a:rPr>
              <a:t>4</a:t>
            </a:r>
            <a:r>
              <a:rPr lang="en-US" sz="2400" b="1" i="1" dirty="0">
                <a:solidFill>
                  <a:schemeClr val="accent1"/>
                </a:solidFill>
              </a:rPr>
              <a:t> </a:t>
            </a:r>
            <a:r>
              <a:rPr lang="en-US" sz="2400" dirty="0"/>
              <a:t>criminal</a:t>
            </a:r>
            <a:r>
              <a:rPr lang="en-US" sz="2400" b="1" i="1" dirty="0"/>
              <a:t> </a:t>
            </a:r>
            <a:r>
              <a:rPr lang="en-US" sz="2400" dirty="0"/>
              <a:t>history points, excluding any criminal history points resulting from a 1-point offense, as determined under the sentencing guidelines; </a:t>
            </a:r>
          </a:p>
          <a:p>
            <a:pPr marL="400050" lvl="1" indent="0" fontAlgn="ctr">
              <a:buNone/>
            </a:pPr>
            <a:r>
              <a:rPr lang="en-US" sz="2400" dirty="0"/>
              <a:t>(B) a prior 3-point offense, as determined under the sentencing guidelines; </a:t>
            </a:r>
            <a:r>
              <a:rPr lang="en-US" sz="2400" u="sng" dirty="0"/>
              <a:t>and</a:t>
            </a:r>
          </a:p>
          <a:p>
            <a:pPr marL="400050" lvl="1" indent="0">
              <a:buNone/>
            </a:pPr>
            <a:r>
              <a:rPr lang="en-US" sz="2400" dirty="0"/>
              <a:t>(C) a prior 2-point </a:t>
            </a:r>
            <a:r>
              <a:rPr lang="en-US" sz="2400" dirty="0" smtClean="0"/>
              <a:t>“violent offense”, </a:t>
            </a:r>
            <a:r>
              <a:rPr lang="en-US" sz="2400" dirty="0"/>
              <a:t>as determined under the sentencing guidelines</a:t>
            </a:r>
            <a:r>
              <a:rPr lang="en-US" sz="2400" dirty="0" smtClean="0"/>
              <a:t>.”</a:t>
            </a:r>
          </a:p>
          <a:p>
            <a:pPr marL="400050" lvl="1" indent="0">
              <a:buNone/>
            </a:pPr>
            <a:endParaRPr lang="en-US" sz="2400" dirty="0"/>
          </a:p>
          <a:p>
            <a:r>
              <a:rPr lang="en-US" sz="2400" dirty="0" smtClean="0"/>
              <a:t>“violent offense” means a “crime </a:t>
            </a:r>
            <a:r>
              <a:rPr lang="en-US" sz="2400" dirty="0"/>
              <a:t>of violence, as defined in </a:t>
            </a:r>
            <a:r>
              <a:rPr lang="en-US" sz="2400" dirty="0" smtClean="0"/>
              <a:t>section 16 that </a:t>
            </a:r>
            <a:r>
              <a:rPr lang="en-US" sz="2400" dirty="0"/>
              <a:t>is punishable by imprisonment,” </a:t>
            </a:r>
            <a:r>
              <a:rPr lang="en-US" sz="2400" dirty="0" smtClean="0"/>
              <a:t>i.e., </a:t>
            </a:r>
            <a:r>
              <a:rPr lang="en-US" sz="2400" dirty="0"/>
              <a:t>§</a:t>
            </a:r>
            <a:r>
              <a:rPr lang="en-US" sz="2400" i="1" dirty="0" smtClean="0"/>
              <a:t>16(a) force clause only </a:t>
            </a:r>
            <a:r>
              <a:rPr lang="en-US" sz="2400" dirty="0" smtClean="0"/>
              <a:t>– has as an element the use, attempted use, or threatened use of physical force against another, punishable by imprisonment.  </a:t>
            </a:r>
          </a:p>
        </p:txBody>
      </p:sp>
    </p:spTree>
    <p:extLst>
      <p:ext uri="{BB962C8B-B14F-4D97-AF65-F5344CB8AC3E}">
        <p14:creationId xmlns:p14="http://schemas.microsoft.com/office/powerpoint/2010/main" val="4033505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436143" cy="1320800"/>
          </a:xfrm>
        </p:spPr>
        <p:txBody>
          <a:bodyPr>
            <a:normAutofit/>
          </a:bodyPr>
          <a:lstStyle/>
          <a:p>
            <a:r>
              <a:rPr lang="en-US" dirty="0" smtClean="0">
                <a:solidFill>
                  <a:schemeClr val="accent2"/>
                </a:solidFill>
              </a:rPr>
              <a:t>Section 402 – Fun with plain language</a:t>
            </a:r>
            <a:endParaRPr lang="en-US" dirty="0">
              <a:solidFill>
                <a:schemeClr val="accent2"/>
              </a:solidFill>
            </a:endParaRPr>
          </a:p>
        </p:txBody>
      </p:sp>
      <p:sp>
        <p:nvSpPr>
          <p:cNvPr id="3" name="Content Placeholder 2"/>
          <p:cNvSpPr>
            <a:spLocks noGrp="1"/>
          </p:cNvSpPr>
          <p:nvPr>
            <p:ph idx="1"/>
          </p:nvPr>
        </p:nvSpPr>
        <p:spPr>
          <a:xfrm>
            <a:off x="160774" y="1293223"/>
            <a:ext cx="10080506" cy="5355771"/>
          </a:xfrm>
        </p:spPr>
        <p:txBody>
          <a:bodyPr>
            <a:noAutofit/>
          </a:bodyPr>
          <a:lstStyle/>
          <a:p>
            <a:r>
              <a:rPr lang="en-US" sz="2200" dirty="0" smtClean="0"/>
              <a:t>Placing the negative “does </a:t>
            </a:r>
            <a:r>
              <a:rPr lang="en-US" sz="2200" dirty="0"/>
              <a:t>not </a:t>
            </a:r>
            <a:r>
              <a:rPr lang="en-US" sz="2200" dirty="0" smtClean="0"/>
              <a:t>have” before the subdivisions and connecting the subdivisions with “</a:t>
            </a:r>
            <a:r>
              <a:rPr lang="en-US" sz="2200" dirty="0"/>
              <a:t>and” means </a:t>
            </a:r>
            <a:r>
              <a:rPr lang="en-US" sz="2200" dirty="0" smtClean="0"/>
              <a:t>D is disqualified only if has more than 4 points + 3-point offense + 2-point violent offense. </a:t>
            </a:r>
          </a:p>
          <a:p>
            <a:pPr marL="0" indent="0">
              <a:buNone/>
            </a:pPr>
            <a:endParaRPr lang="en-US" sz="2200" dirty="0" smtClean="0"/>
          </a:p>
          <a:p>
            <a:r>
              <a:rPr lang="en-US" sz="2200" dirty="0"/>
              <a:t>Defendant “</a:t>
            </a:r>
            <a:r>
              <a:rPr lang="en-US" sz="2200" u="sng" dirty="0"/>
              <a:t>does not have </a:t>
            </a:r>
            <a:r>
              <a:rPr lang="en-US" sz="2200" dirty="0"/>
              <a:t>―</a:t>
            </a:r>
          </a:p>
          <a:p>
            <a:pPr marL="400050" lvl="1" indent="0" fontAlgn="ctr">
              <a:buNone/>
            </a:pPr>
            <a:r>
              <a:rPr lang="en-US" sz="2200" dirty="0"/>
              <a:t>(A) more than 4</a:t>
            </a:r>
            <a:r>
              <a:rPr lang="en-US" sz="2200" b="1" i="1" dirty="0"/>
              <a:t> </a:t>
            </a:r>
            <a:r>
              <a:rPr lang="en-US" sz="2200" dirty="0"/>
              <a:t>criminal</a:t>
            </a:r>
            <a:r>
              <a:rPr lang="en-US" sz="2200" b="1" i="1" dirty="0"/>
              <a:t> </a:t>
            </a:r>
            <a:r>
              <a:rPr lang="en-US" sz="2200" dirty="0"/>
              <a:t>history points, excluding any criminal history points resulting from a 1-point offense, as determined under the sentencing guidelines; </a:t>
            </a:r>
          </a:p>
          <a:p>
            <a:pPr marL="400050" lvl="1" indent="0" fontAlgn="ctr">
              <a:buNone/>
            </a:pPr>
            <a:r>
              <a:rPr lang="en-US" sz="2200" dirty="0"/>
              <a:t>(B) a prior 3-point offense, as determined under the sentencing guidelines; </a:t>
            </a:r>
            <a:r>
              <a:rPr lang="en-US" sz="2200" u="sng" dirty="0"/>
              <a:t>and</a:t>
            </a:r>
          </a:p>
          <a:p>
            <a:pPr marL="400050" lvl="1" indent="0">
              <a:buNone/>
            </a:pPr>
            <a:r>
              <a:rPr lang="en-US" sz="2200" dirty="0"/>
              <a:t>(C) a prior 2-point violent offense, as determined under the sentencing guidelines</a:t>
            </a:r>
            <a:r>
              <a:rPr lang="en-US" sz="2200" dirty="0" smtClean="0"/>
              <a:t>.”</a:t>
            </a:r>
          </a:p>
          <a:p>
            <a:pPr lvl="2" indent="-342900">
              <a:buFont typeface="Wingdings" panose="05000000000000000000" pitchFamily="2" charset="2"/>
              <a:buChar char="v"/>
            </a:pPr>
            <a:r>
              <a:rPr lang="en-US" sz="2200" dirty="0" smtClean="0"/>
              <a:t>Briefing </a:t>
            </a:r>
            <a:r>
              <a:rPr lang="en-US" sz="2200" dirty="0"/>
              <a:t>available contact </a:t>
            </a:r>
            <a:r>
              <a:rPr lang="en-US" sz="2200" dirty="0" smtClean="0"/>
              <a:t>FDO</a:t>
            </a:r>
            <a:endParaRPr lang="en-US" sz="2200" dirty="0"/>
          </a:p>
          <a:p>
            <a:pPr marL="0" indent="0">
              <a:buNone/>
            </a:pPr>
            <a:endParaRPr lang="en-US" dirty="0" smtClean="0"/>
          </a:p>
        </p:txBody>
      </p:sp>
    </p:spTree>
    <p:extLst>
      <p:ext uri="{BB962C8B-B14F-4D97-AF65-F5344CB8AC3E}">
        <p14:creationId xmlns:p14="http://schemas.microsoft.com/office/powerpoint/2010/main" val="3903002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127" y="462224"/>
            <a:ext cx="9616273" cy="1468176"/>
          </a:xfrm>
        </p:spPr>
        <p:txBody>
          <a:bodyPr>
            <a:normAutofit/>
          </a:bodyPr>
          <a:lstStyle/>
          <a:p>
            <a:r>
              <a:rPr lang="en-US" dirty="0" smtClean="0">
                <a:solidFill>
                  <a:schemeClr val="accent2"/>
                </a:solidFill>
              </a:rPr>
              <a:t>Do Status Points Count toward total under 3553(f)(1)(A)?</a:t>
            </a:r>
            <a:endParaRPr lang="en-US" dirty="0">
              <a:solidFill>
                <a:schemeClr val="accent2"/>
              </a:solidFill>
            </a:endParaRPr>
          </a:p>
        </p:txBody>
      </p:sp>
      <p:sp>
        <p:nvSpPr>
          <p:cNvPr id="3" name="Content Placeholder 2"/>
          <p:cNvSpPr>
            <a:spLocks noGrp="1"/>
          </p:cNvSpPr>
          <p:nvPr>
            <p:ph idx="1"/>
          </p:nvPr>
        </p:nvSpPr>
        <p:spPr>
          <a:xfrm>
            <a:off x="442127" y="1848896"/>
            <a:ext cx="10189029" cy="4747845"/>
          </a:xfrm>
        </p:spPr>
        <p:txBody>
          <a:bodyPr>
            <a:normAutofit lnSpcReduction="10000"/>
          </a:bodyPr>
          <a:lstStyle/>
          <a:p>
            <a:r>
              <a:rPr lang="en-US" sz="2400" dirty="0" smtClean="0"/>
              <a:t>Per USSC </a:t>
            </a:r>
            <a:r>
              <a:rPr lang="en-US" sz="2400" i="1" u="sng" dirty="0"/>
              <a:t>newsletter</a:t>
            </a:r>
            <a:r>
              <a:rPr lang="en-US" sz="2400" dirty="0"/>
              <a:t>:  </a:t>
            </a:r>
            <a:r>
              <a:rPr lang="en-US" sz="2400" dirty="0" smtClean="0"/>
              <a:t>D. with “two </a:t>
            </a:r>
            <a:r>
              <a:rPr lang="en-US" sz="2400" dirty="0"/>
              <a:t>prior 2-point convictions (for non-violent offenses</a:t>
            </a:r>
            <a:r>
              <a:rPr lang="en-US" sz="2400" dirty="0" smtClean="0"/>
              <a:t>)” and “two </a:t>
            </a:r>
            <a:r>
              <a:rPr lang="en-US" sz="2400" dirty="0"/>
              <a:t>criminal history points for </a:t>
            </a:r>
            <a:r>
              <a:rPr lang="en-US" sz="2400" dirty="0" smtClean="0"/>
              <a:t>‘status’ </a:t>
            </a:r>
            <a:r>
              <a:rPr lang="en-US" sz="2400" dirty="0"/>
              <a:t>under §4A1.1(d</a:t>
            </a:r>
            <a:r>
              <a:rPr lang="en-US" sz="2400" dirty="0" smtClean="0"/>
              <a:t>)” not </a:t>
            </a:r>
            <a:r>
              <a:rPr lang="en-US" sz="2400" dirty="0"/>
              <a:t>eligible </a:t>
            </a:r>
            <a:r>
              <a:rPr lang="en-US" sz="2400" dirty="0" smtClean="0"/>
              <a:t>because “has </a:t>
            </a:r>
            <a:r>
              <a:rPr lang="en-US" sz="2400" dirty="0"/>
              <a:t>more than four criminal history points (excluding </a:t>
            </a:r>
            <a:r>
              <a:rPr lang="en-US" sz="2400" dirty="0" smtClean="0"/>
              <a:t>criminal </a:t>
            </a:r>
            <a:r>
              <a:rPr lang="en-US" sz="2400" dirty="0"/>
              <a:t>history points </a:t>
            </a:r>
            <a:r>
              <a:rPr lang="en-US" sz="2400" dirty="0" smtClean="0"/>
              <a:t>for a </a:t>
            </a:r>
            <a:r>
              <a:rPr lang="en-US" sz="2400" dirty="0"/>
              <a:t>1-point </a:t>
            </a:r>
            <a:r>
              <a:rPr lang="en-US" sz="2400" dirty="0" smtClean="0"/>
              <a:t>offense) … as </a:t>
            </a:r>
            <a:r>
              <a:rPr lang="en-US" sz="2400" dirty="0"/>
              <a:t>determined under the sentencing </a:t>
            </a:r>
            <a:r>
              <a:rPr lang="en-US" sz="2400" dirty="0" smtClean="0"/>
              <a:t>guidelines”</a:t>
            </a:r>
          </a:p>
          <a:p>
            <a:endParaRPr lang="en-US" sz="2400" dirty="0" smtClean="0"/>
          </a:p>
          <a:p>
            <a:r>
              <a:rPr lang="en-US" sz="2400" dirty="0" smtClean="0"/>
              <a:t>Congress </a:t>
            </a:r>
            <a:r>
              <a:rPr lang="en-US" sz="2400" dirty="0"/>
              <a:t>used the terms “1-point offense,” “2-point offense,” and “3-point offense,” as </a:t>
            </a:r>
            <a:r>
              <a:rPr lang="en-US" sz="2400" dirty="0" smtClean="0"/>
              <a:t>a measure </a:t>
            </a:r>
            <a:r>
              <a:rPr lang="en-US" sz="2400" dirty="0"/>
              <a:t>of </a:t>
            </a:r>
            <a:r>
              <a:rPr lang="en-US" sz="2400" dirty="0" smtClean="0"/>
              <a:t>seriousness, no mention of status points.</a:t>
            </a:r>
          </a:p>
          <a:p>
            <a:pPr marL="0" indent="0">
              <a:buNone/>
            </a:pPr>
            <a:r>
              <a:rPr lang="en-US" sz="2400" dirty="0" smtClean="0"/>
              <a:t> </a:t>
            </a:r>
          </a:p>
          <a:p>
            <a:r>
              <a:rPr lang="en-US" sz="2400" dirty="0" smtClean="0"/>
              <a:t>The statute not </a:t>
            </a:r>
            <a:r>
              <a:rPr lang="en-US" sz="2400" dirty="0"/>
              <a:t>a </a:t>
            </a:r>
            <a:r>
              <a:rPr lang="en-US" sz="2400" dirty="0" smtClean="0"/>
              <a:t>guideline controls, up </a:t>
            </a:r>
            <a:r>
              <a:rPr lang="en-US" sz="2400" dirty="0"/>
              <a:t>to the judge, </a:t>
            </a:r>
            <a:r>
              <a:rPr lang="en-US" sz="2400" dirty="0" smtClean="0"/>
              <a:t>not </a:t>
            </a:r>
            <a:r>
              <a:rPr lang="en-US" sz="2400" dirty="0"/>
              <a:t>USSC (by newsletter)</a:t>
            </a:r>
          </a:p>
          <a:p>
            <a:endParaRPr lang="en-US" sz="2400" dirty="0"/>
          </a:p>
          <a:p>
            <a:endParaRPr lang="en-US" sz="2400" dirty="0"/>
          </a:p>
        </p:txBody>
      </p:sp>
    </p:spTree>
    <p:extLst>
      <p:ext uri="{BB962C8B-B14F-4D97-AF65-F5344CB8AC3E}">
        <p14:creationId xmlns:p14="http://schemas.microsoft.com/office/powerpoint/2010/main" val="3042285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403" y="231112"/>
            <a:ext cx="8982600" cy="984740"/>
          </a:xfrm>
        </p:spPr>
        <p:txBody>
          <a:bodyPr/>
          <a:lstStyle/>
          <a:p>
            <a:r>
              <a:rPr lang="en-US" dirty="0" smtClean="0">
                <a:solidFill>
                  <a:schemeClr val="accent2"/>
                </a:solidFill>
                <a:latin typeface="Franklin Gothic Heavy" panose="020B0903020102020204" pitchFamily="34" charset="0"/>
              </a:rPr>
              <a:t>Applies to Career </a:t>
            </a:r>
            <a:r>
              <a:rPr lang="en-US" dirty="0">
                <a:solidFill>
                  <a:schemeClr val="accent2"/>
                </a:solidFill>
                <a:latin typeface="Franklin Gothic Heavy" panose="020B0903020102020204" pitchFamily="34" charset="0"/>
              </a:rPr>
              <a:t>O</a:t>
            </a:r>
            <a:r>
              <a:rPr lang="en-US" dirty="0" smtClean="0">
                <a:solidFill>
                  <a:schemeClr val="accent2"/>
                </a:solidFill>
                <a:latin typeface="Franklin Gothic Heavy" panose="020B0903020102020204" pitchFamily="34" charset="0"/>
              </a:rPr>
              <a:t>ffenders</a:t>
            </a:r>
            <a:endParaRPr lang="en-US" dirty="0">
              <a:solidFill>
                <a:schemeClr val="accent2"/>
              </a:solidFill>
              <a:latin typeface="Franklin Gothic Heavy" panose="020B0903020102020204" pitchFamily="34" charset="0"/>
            </a:endParaRPr>
          </a:p>
        </p:txBody>
      </p:sp>
      <p:sp>
        <p:nvSpPr>
          <p:cNvPr id="3" name="Content Placeholder 2"/>
          <p:cNvSpPr>
            <a:spLocks noGrp="1"/>
          </p:cNvSpPr>
          <p:nvPr>
            <p:ph idx="1"/>
          </p:nvPr>
        </p:nvSpPr>
        <p:spPr>
          <a:xfrm>
            <a:off x="361741" y="1014884"/>
            <a:ext cx="11012992" cy="5647173"/>
          </a:xfrm>
        </p:spPr>
        <p:txBody>
          <a:bodyPr>
            <a:noAutofit/>
          </a:bodyPr>
          <a:lstStyle/>
          <a:p>
            <a:r>
              <a:rPr lang="en-US" sz="1700" dirty="0" smtClean="0"/>
              <a:t>Career offenders can have 4 points or less, no 3-point offense, no 2-point “violent offense” </a:t>
            </a:r>
          </a:p>
          <a:p>
            <a:pPr marL="0" indent="0">
              <a:spcBef>
                <a:spcPts val="0"/>
              </a:spcBef>
              <a:buNone/>
            </a:pPr>
            <a:endParaRPr lang="en-US" sz="1700" dirty="0"/>
          </a:p>
          <a:p>
            <a:r>
              <a:rPr lang="en-US" sz="1700" dirty="0" smtClean="0"/>
              <a:t>Some career offender “crimes </a:t>
            </a:r>
            <a:r>
              <a:rPr lang="en-US" sz="1700" dirty="0"/>
              <a:t>of violence” </a:t>
            </a:r>
            <a:r>
              <a:rPr lang="en-US" sz="1700" dirty="0" smtClean="0"/>
              <a:t>will not be safety valve “violent offenses”</a:t>
            </a:r>
          </a:p>
          <a:p>
            <a:pPr>
              <a:spcBef>
                <a:spcPts val="0"/>
              </a:spcBef>
            </a:pPr>
            <a:endParaRPr lang="en-US" sz="1700" dirty="0"/>
          </a:p>
          <a:p>
            <a:r>
              <a:rPr lang="en-US" sz="1700" dirty="0" smtClean="0"/>
              <a:t>Safety valve “violent offense”: </a:t>
            </a:r>
            <a:r>
              <a:rPr lang="en-US" sz="1700" dirty="0"/>
              <a:t>“an offense that has as an element the use, attempted use, or threatened use of physical force against </a:t>
            </a:r>
            <a:r>
              <a:rPr lang="en-US" sz="1700" u="sng" dirty="0"/>
              <a:t>the person or property </a:t>
            </a:r>
            <a:r>
              <a:rPr lang="en-US" sz="1700" dirty="0"/>
              <a:t>of another . . .that is </a:t>
            </a:r>
            <a:r>
              <a:rPr lang="en-US" sz="1700" u="sng" dirty="0"/>
              <a:t>punishable by imprisonment</a:t>
            </a:r>
            <a:r>
              <a:rPr lang="en-US" sz="1700" dirty="0" smtClean="0"/>
              <a:t>” </a:t>
            </a:r>
          </a:p>
          <a:p>
            <a:pPr lvl="1"/>
            <a:r>
              <a:rPr lang="en-US" sz="1700" dirty="0" smtClean="0"/>
              <a:t>Must necessarily </a:t>
            </a:r>
            <a:r>
              <a:rPr lang="en-US" sz="1700" dirty="0"/>
              <a:t>have element of force against </a:t>
            </a:r>
            <a:r>
              <a:rPr lang="en-US" sz="1700" dirty="0" smtClean="0"/>
              <a:t>person or property of </a:t>
            </a:r>
            <a:r>
              <a:rPr lang="en-US" sz="1700" dirty="0"/>
              <a:t>another </a:t>
            </a:r>
            <a:r>
              <a:rPr lang="en-US" sz="1700" dirty="0" smtClean="0"/>
              <a:t>(</a:t>
            </a:r>
            <a:r>
              <a:rPr lang="en-US" sz="1700" i="1" dirty="0"/>
              <a:t>C</a:t>
            </a:r>
            <a:r>
              <a:rPr lang="en-US" sz="1700" i="1" dirty="0" smtClean="0"/>
              <a:t>ategorical </a:t>
            </a:r>
            <a:r>
              <a:rPr lang="en-US" sz="1700" i="1" dirty="0"/>
              <a:t>A</a:t>
            </a:r>
            <a:r>
              <a:rPr lang="en-US" sz="1700" i="1" dirty="0" smtClean="0"/>
              <a:t>pproach</a:t>
            </a:r>
            <a:r>
              <a:rPr lang="en-US" sz="1700" dirty="0" smtClean="0"/>
              <a:t>)</a:t>
            </a:r>
          </a:p>
          <a:p>
            <a:pPr lvl="1"/>
            <a:r>
              <a:rPr lang="en-US" sz="1700" dirty="0" smtClean="0"/>
              <a:t>No enumerated offenses</a:t>
            </a:r>
            <a:endParaRPr lang="en-US" sz="1700" dirty="0"/>
          </a:p>
          <a:p>
            <a:pPr marL="0" indent="0">
              <a:spcBef>
                <a:spcPts val="0"/>
              </a:spcBef>
              <a:buNone/>
            </a:pPr>
            <a:endParaRPr lang="en-US" sz="1700" dirty="0"/>
          </a:p>
          <a:p>
            <a:pPr fontAlgn="base"/>
            <a:r>
              <a:rPr lang="en-US" sz="1700" dirty="0"/>
              <a:t>4B1.2(a): </a:t>
            </a:r>
            <a:r>
              <a:rPr lang="en-US" sz="1700" dirty="0" smtClean="0"/>
              <a:t>The </a:t>
            </a:r>
            <a:r>
              <a:rPr lang="en-US" sz="1700" dirty="0"/>
              <a:t>term "crime of violence" means any offense under federal or state law, </a:t>
            </a:r>
            <a:r>
              <a:rPr lang="en-US" sz="1700" u="sng" dirty="0"/>
              <a:t>punishable by imprisonment for a term exceeding one year</a:t>
            </a:r>
            <a:r>
              <a:rPr lang="en-US" sz="1700" dirty="0"/>
              <a:t>, that—</a:t>
            </a:r>
          </a:p>
          <a:p>
            <a:pPr marL="400050" lvl="1" indent="0" fontAlgn="base">
              <a:buNone/>
            </a:pPr>
            <a:r>
              <a:rPr lang="en-US" sz="1700" dirty="0"/>
              <a:t>(1)       has as an element the use, attempted use, or threatened use of physical force </a:t>
            </a:r>
            <a:r>
              <a:rPr lang="en-US" sz="1700" u="sng" dirty="0"/>
              <a:t>against the person</a:t>
            </a:r>
            <a:r>
              <a:rPr lang="en-US" sz="1700" dirty="0"/>
              <a:t> </a:t>
            </a:r>
            <a:r>
              <a:rPr lang="en-US" sz="1700" dirty="0" smtClean="0"/>
              <a:t>		of another</a:t>
            </a:r>
            <a:r>
              <a:rPr lang="en-US" sz="1700" dirty="0"/>
              <a:t>, or</a:t>
            </a:r>
          </a:p>
          <a:p>
            <a:pPr marL="400050" lvl="1" indent="0" fontAlgn="base">
              <a:buNone/>
            </a:pPr>
            <a:r>
              <a:rPr lang="en-US" sz="1700" dirty="0"/>
              <a:t>(2)       is murder, voluntary manslaughter, kidnapping, aggravated assault, a forcible sex offense, robbery, </a:t>
            </a:r>
            <a:r>
              <a:rPr lang="en-US" sz="1700" dirty="0" smtClean="0"/>
              <a:t>		arson</a:t>
            </a:r>
            <a:r>
              <a:rPr lang="en-US" sz="1700" dirty="0"/>
              <a:t>, extortion, or the use or unlawful possession of a firearm described in 26 U.S.C. </a:t>
            </a:r>
            <a:r>
              <a:rPr lang="en-US" sz="1700" dirty="0" smtClean="0"/>
              <a:t>§ </a:t>
            </a:r>
            <a:r>
              <a:rPr lang="en-US" sz="1700" dirty="0"/>
              <a:t>5845(a) or </a:t>
            </a:r>
            <a:r>
              <a:rPr lang="en-US" sz="1700" dirty="0" smtClean="0"/>
              <a:t>		explosive </a:t>
            </a:r>
            <a:r>
              <a:rPr lang="en-US" sz="1700" dirty="0"/>
              <a:t>material as defined in 18 U.S.C. § 841(c).</a:t>
            </a:r>
          </a:p>
          <a:p>
            <a:pPr lvl="2"/>
            <a:r>
              <a:rPr lang="en-US" sz="1300" dirty="0" smtClean="0"/>
              <a:t>+ “aiding </a:t>
            </a:r>
            <a:r>
              <a:rPr lang="en-US" sz="1300" dirty="0"/>
              <a:t>and abetting, conspiring, and attempting to commit such </a:t>
            </a:r>
            <a:r>
              <a:rPr lang="en-US" sz="1300" dirty="0" smtClean="0"/>
              <a:t>offenses” (Commentary)</a:t>
            </a:r>
            <a:endParaRPr lang="en-US" sz="1300" dirty="0"/>
          </a:p>
          <a:p>
            <a:endParaRPr lang="en-US" sz="1700" dirty="0"/>
          </a:p>
        </p:txBody>
      </p:sp>
    </p:spTree>
    <p:extLst>
      <p:ext uri="{BB962C8B-B14F-4D97-AF65-F5344CB8AC3E}">
        <p14:creationId xmlns:p14="http://schemas.microsoft.com/office/powerpoint/2010/main" val="3579063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01934"/>
            <a:ext cx="8596668" cy="1053887"/>
          </a:xfrm>
        </p:spPr>
        <p:txBody>
          <a:bodyPr>
            <a:normAutofit/>
          </a:bodyPr>
          <a:lstStyle/>
          <a:p>
            <a:r>
              <a:rPr lang="en-US" sz="4000" dirty="0">
                <a:solidFill>
                  <a:schemeClr val="accent2"/>
                </a:solidFill>
                <a:latin typeface="Franklin Gothic Heavy" panose="020B0903020102020204" pitchFamily="34" charset="0"/>
              </a:rPr>
              <a:t>Section 402 – Safety Valve</a:t>
            </a:r>
          </a:p>
        </p:txBody>
      </p:sp>
      <p:sp>
        <p:nvSpPr>
          <p:cNvPr id="3" name="Content Placeholder 2"/>
          <p:cNvSpPr>
            <a:spLocks noGrp="1"/>
          </p:cNvSpPr>
          <p:nvPr>
            <p:ph idx="1"/>
          </p:nvPr>
        </p:nvSpPr>
        <p:spPr>
          <a:xfrm>
            <a:off x="180869" y="1455821"/>
            <a:ext cx="9586129" cy="4905790"/>
          </a:xfrm>
        </p:spPr>
        <p:txBody>
          <a:bodyPr>
            <a:noAutofit/>
          </a:bodyPr>
          <a:lstStyle/>
          <a:p>
            <a:r>
              <a:rPr lang="en-US" sz="2000" b="1" dirty="0" smtClean="0">
                <a:solidFill>
                  <a:srgbClr val="FFFF00"/>
                </a:solidFill>
              </a:rPr>
              <a:t>Also New</a:t>
            </a:r>
            <a:r>
              <a:rPr lang="en-US" sz="2000" dirty="0"/>
              <a:t>:  “Information disclosed by a defendant under this subsection </a:t>
            </a:r>
            <a:r>
              <a:rPr lang="en-US" sz="2000" b="1" u="sng" dirty="0"/>
              <a:t>may not be used</a:t>
            </a:r>
            <a:r>
              <a:rPr lang="en-US" sz="2000" dirty="0"/>
              <a:t> to enhance the </a:t>
            </a:r>
            <a:r>
              <a:rPr lang="en-US" sz="2000" dirty="0" smtClean="0"/>
              <a:t>sentence of </a:t>
            </a:r>
            <a:r>
              <a:rPr lang="en-US" sz="2000" dirty="0"/>
              <a:t>the defendant </a:t>
            </a:r>
            <a:r>
              <a:rPr lang="en-US" sz="2000" i="1" dirty="0"/>
              <a:t>unless the information relates to a violent </a:t>
            </a:r>
            <a:r>
              <a:rPr lang="en-US" sz="2000" i="1" dirty="0" smtClean="0"/>
              <a:t>offense</a:t>
            </a:r>
            <a:r>
              <a:rPr lang="en-US" sz="2000" dirty="0" smtClean="0"/>
              <a:t>” (as defined in 3553(f))</a:t>
            </a:r>
          </a:p>
          <a:p>
            <a:pPr marL="0" indent="0">
              <a:buNone/>
            </a:pPr>
            <a:endParaRPr lang="en-US" sz="2000" dirty="0"/>
          </a:p>
          <a:p>
            <a:r>
              <a:rPr lang="en-US" sz="2000" dirty="0" smtClean="0"/>
              <a:t>“Applicability to Pending Cases … shall </a:t>
            </a:r>
            <a:r>
              <a:rPr lang="en-US" sz="2000" dirty="0"/>
              <a:t>apply only to a conviction entered on or after the date of enactment of this </a:t>
            </a:r>
            <a:r>
              <a:rPr lang="en-US" sz="2000" dirty="0" smtClean="0"/>
              <a:t>Act” = </a:t>
            </a:r>
            <a:r>
              <a:rPr lang="en-US" sz="2000" i="1" dirty="0" smtClean="0"/>
              <a:t>whenever </a:t>
            </a:r>
            <a:r>
              <a:rPr lang="en-US" sz="2000" i="1" u="sng" dirty="0" smtClean="0"/>
              <a:t>judgment</a:t>
            </a:r>
            <a:r>
              <a:rPr lang="en-US" sz="2000" i="1" dirty="0" smtClean="0"/>
              <a:t> </a:t>
            </a:r>
            <a:r>
              <a:rPr lang="en-US" sz="2000" i="1" dirty="0"/>
              <a:t>is entered after </a:t>
            </a:r>
            <a:r>
              <a:rPr lang="en-US" sz="2000" i="1" dirty="0" smtClean="0"/>
              <a:t>sentencing on or after Dec. 21, 2018</a:t>
            </a:r>
          </a:p>
          <a:p>
            <a:pPr lvl="1"/>
            <a:r>
              <a:rPr lang="en-US" sz="2000" dirty="0" smtClean="0">
                <a:solidFill>
                  <a:schemeClr val="accent1">
                    <a:lumMod val="60000"/>
                    <a:lumOff val="40000"/>
                  </a:schemeClr>
                </a:solidFill>
              </a:rPr>
              <a:t>Law</a:t>
            </a:r>
            <a:r>
              <a:rPr lang="en-US" sz="2000" dirty="0" smtClean="0"/>
              <a:t>: </a:t>
            </a:r>
            <a:r>
              <a:rPr lang="en-US" sz="2000" dirty="0"/>
              <a:t> </a:t>
            </a:r>
            <a:r>
              <a:rPr lang="en-US" sz="2000" dirty="0" smtClean="0"/>
              <a:t>A </a:t>
            </a:r>
            <a:r>
              <a:rPr lang="en-US" sz="2000" dirty="0"/>
              <a:t>conviction is entered when the judgment of conviction and sentence are entered on the district court docket.  </a:t>
            </a:r>
            <a:r>
              <a:rPr lang="en-US" sz="2000" i="1" dirty="0"/>
              <a:t>See </a:t>
            </a:r>
            <a:r>
              <a:rPr lang="en-US" sz="2000" dirty="0"/>
              <a:t>Fed. R. Crim. P. 32(k)(1); Fed. R. App. P. 4(b)(6</a:t>
            </a:r>
            <a:r>
              <a:rPr lang="en-US" sz="2000" dirty="0" smtClean="0"/>
              <a:t>). Have briefing if needed.</a:t>
            </a:r>
          </a:p>
          <a:p>
            <a:pPr lvl="1"/>
            <a:r>
              <a:rPr lang="en-US" sz="2000" dirty="0" smtClean="0">
                <a:solidFill>
                  <a:schemeClr val="accent1"/>
                </a:solidFill>
              </a:rPr>
              <a:t>NDNY</a:t>
            </a:r>
            <a:r>
              <a:rPr lang="en-US" sz="2000" dirty="0" smtClean="0"/>
              <a:t>:  </a:t>
            </a:r>
            <a:r>
              <a:rPr lang="en-US" sz="2000" dirty="0"/>
              <a:t>“As a matter of Department policy, prosecutors should take the position that the expanded safety valve … applies to defendants who were found guilty pre-Act, but against whom judgment was or will be entered on or after December 21, 2018</a:t>
            </a:r>
            <a:r>
              <a:rPr lang="en-US" sz="2000" dirty="0" smtClean="0"/>
              <a:t>.”</a:t>
            </a:r>
            <a:endParaRPr lang="en-US" sz="2000" dirty="0"/>
          </a:p>
        </p:txBody>
      </p:sp>
    </p:spTree>
    <p:extLst>
      <p:ext uri="{BB962C8B-B14F-4D97-AF65-F5344CB8AC3E}">
        <p14:creationId xmlns:p14="http://schemas.microsoft.com/office/powerpoint/2010/main" val="1273117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401934"/>
            <a:ext cx="8983227" cy="1778558"/>
          </a:xfrm>
        </p:spPr>
        <p:txBody>
          <a:bodyPr>
            <a:normAutofit/>
          </a:bodyPr>
          <a:lstStyle/>
          <a:p>
            <a:r>
              <a:rPr lang="en-US" b="1" dirty="0" smtClean="0">
                <a:solidFill>
                  <a:schemeClr val="accent2"/>
                </a:solidFill>
              </a:rPr>
              <a:t>REMEMBER</a:t>
            </a:r>
            <a:r>
              <a:rPr lang="en-US" dirty="0" smtClean="0">
                <a:solidFill>
                  <a:schemeClr val="accent2"/>
                </a:solidFill>
              </a:rPr>
              <a:t>: </a:t>
            </a:r>
            <a:br>
              <a:rPr lang="en-US" dirty="0" smtClean="0">
                <a:solidFill>
                  <a:schemeClr val="accent2"/>
                </a:solidFill>
              </a:rPr>
            </a:br>
            <a:r>
              <a:rPr lang="en-US" dirty="0" smtClean="0">
                <a:solidFill>
                  <a:schemeClr val="accent2"/>
                </a:solidFill>
              </a:rPr>
              <a:t>Two additional levels off Guideline </a:t>
            </a:r>
            <a:r>
              <a:rPr lang="en-US" dirty="0">
                <a:solidFill>
                  <a:schemeClr val="accent2"/>
                </a:solidFill>
              </a:rPr>
              <a:t>R</a:t>
            </a:r>
            <a:r>
              <a:rPr lang="en-US" dirty="0" smtClean="0">
                <a:solidFill>
                  <a:schemeClr val="accent2"/>
                </a:solidFill>
              </a:rPr>
              <a:t>ange</a:t>
            </a:r>
            <a:endParaRPr lang="en-US" dirty="0">
              <a:solidFill>
                <a:schemeClr val="accent2"/>
              </a:solidFill>
            </a:endParaRPr>
          </a:p>
        </p:txBody>
      </p:sp>
      <p:sp>
        <p:nvSpPr>
          <p:cNvPr id="3" name="Content Placeholder 2"/>
          <p:cNvSpPr>
            <a:spLocks noGrp="1"/>
          </p:cNvSpPr>
          <p:nvPr>
            <p:ph idx="1"/>
          </p:nvPr>
        </p:nvSpPr>
        <p:spPr>
          <a:xfrm>
            <a:off x="401935" y="2301073"/>
            <a:ext cx="9455498" cy="3877657"/>
          </a:xfrm>
        </p:spPr>
        <p:txBody>
          <a:bodyPr>
            <a:normAutofit/>
          </a:bodyPr>
          <a:lstStyle/>
          <a:p>
            <a:r>
              <a:rPr lang="en-US" sz="3600" dirty="0" smtClean="0"/>
              <a:t>§ </a:t>
            </a:r>
            <a:r>
              <a:rPr lang="en-US" sz="3600" dirty="0"/>
              <a:t>2D1.1(b)(18) </a:t>
            </a:r>
            <a:r>
              <a:rPr lang="en-US" sz="3600" dirty="0" smtClean="0"/>
              <a:t>advises 2-level </a:t>
            </a:r>
            <a:r>
              <a:rPr lang="en-US" sz="3600" dirty="0"/>
              <a:t>decrease if defendant meets </a:t>
            </a:r>
            <a:r>
              <a:rPr lang="en-US" sz="3600" dirty="0" smtClean="0"/>
              <a:t>“</a:t>
            </a:r>
            <a:r>
              <a:rPr lang="en-US" sz="3600" dirty="0"/>
              <a:t>old” safety valve criteria </a:t>
            </a:r>
            <a:r>
              <a:rPr lang="en-US" sz="3600" dirty="0" smtClean="0"/>
              <a:t>at </a:t>
            </a:r>
            <a:r>
              <a:rPr lang="en-US" sz="3600" dirty="0"/>
              <a:t>§ </a:t>
            </a:r>
            <a:r>
              <a:rPr lang="en-US" sz="3600" dirty="0" smtClean="0"/>
              <a:t>5C1.2</a:t>
            </a:r>
            <a:endParaRPr lang="en-US" sz="3600" dirty="0"/>
          </a:p>
          <a:p>
            <a:pPr marL="0" indent="0">
              <a:buNone/>
            </a:pPr>
            <a:endParaRPr lang="en-US" sz="3600" dirty="0"/>
          </a:p>
          <a:p>
            <a:r>
              <a:rPr lang="en-US" sz="3600" dirty="0" smtClean="0"/>
              <a:t>Variance request </a:t>
            </a:r>
            <a:r>
              <a:rPr lang="en-US" sz="3600" dirty="0"/>
              <a:t>under § 3553(a</a:t>
            </a:r>
            <a:r>
              <a:rPr lang="en-US" sz="3600" dirty="0" smtClean="0"/>
              <a:t>)</a:t>
            </a:r>
            <a:endParaRPr lang="en-US" sz="3600" dirty="0"/>
          </a:p>
          <a:p>
            <a:pPr marL="0" indent="0">
              <a:buNone/>
            </a:pPr>
            <a:endParaRPr lang="en-US" sz="2800" dirty="0"/>
          </a:p>
        </p:txBody>
      </p:sp>
    </p:spTree>
    <p:extLst>
      <p:ext uri="{BB962C8B-B14F-4D97-AF65-F5344CB8AC3E}">
        <p14:creationId xmlns:p14="http://schemas.microsoft.com/office/powerpoint/2010/main" val="3279532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77" y="411983"/>
            <a:ext cx="10199077" cy="1085221"/>
          </a:xfrm>
        </p:spPr>
        <p:txBody>
          <a:bodyPr>
            <a:normAutofit/>
          </a:bodyPr>
          <a:lstStyle/>
          <a:p>
            <a:r>
              <a:rPr lang="en-US" sz="3400" dirty="0" smtClean="0">
                <a:solidFill>
                  <a:schemeClr val="accent2"/>
                </a:solidFill>
                <a:latin typeface="Franklin Gothic Heavy" panose="020B0903020102020204" pitchFamily="34" charset="0"/>
              </a:rPr>
              <a:t>Section 403 – “Clarification of Section 924(c)”</a:t>
            </a:r>
            <a:endParaRPr lang="en-US" sz="3400" dirty="0">
              <a:solidFill>
                <a:schemeClr val="accent2"/>
              </a:solidFill>
              <a:latin typeface="Franklin Gothic Heavy" panose="020B0903020102020204" pitchFamily="34" charset="0"/>
            </a:endParaRPr>
          </a:p>
        </p:txBody>
      </p:sp>
      <p:sp>
        <p:nvSpPr>
          <p:cNvPr id="3" name="Content Placeholder 2"/>
          <p:cNvSpPr>
            <a:spLocks noGrp="1"/>
          </p:cNvSpPr>
          <p:nvPr>
            <p:ph idx="1"/>
          </p:nvPr>
        </p:nvSpPr>
        <p:spPr>
          <a:xfrm>
            <a:off x="271306" y="1276141"/>
            <a:ext cx="10068448" cy="5322367"/>
          </a:xfrm>
        </p:spPr>
        <p:txBody>
          <a:bodyPr>
            <a:normAutofit lnSpcReduction="10000"/>
          </a:bodyPr>
          <a:lstStyle/>
          <a:p>
            <a:pPr marL="0" indent="0">
              <a:buNone/>
            </a:pPr>
            <a:r>
              <a:rPr lang="en-US" dirty="0" smtClean="0"/>
              <a:t>Amends 924(c)(1)(C):  “In </a:t>
            </a:r>
            <a:r>
              <a:rPr lang="en-US" dirty="0"/>
              <a:t>the case of a </a:t>
            </a:r>
            <a:r>
              <a:rPr lang="en-US" strike="sngStrike" dirty="0"/>
              <a:t>second or subsequent conviction under this subsection </a:t>
            </a:r>
            <a:r>
              <a:rPr lang="en-US" b="1" u="sng" dirty="0"/>
              <a:t>violation of this subsection that occurs after a prior conviction under this subsection has become final</a:t>
            </a:r>
            <a:r>
              <a:rPr lang="en-US" dirty="0"/>
              <a:t>, the person shall--</a:t>
            </a:r>
          </a:p>
          <a:p>
            <a:pPr marL="0" indent="0">
              <a:buNone/>
            </a:pPr>
            <a:r>
              <a:rPr lang="en-US" dirty="0"/>
              <a:t>(</a:t>
            </a:r>
            <a:r>
              <a:rPr lang="en-US" dirty="0" err="1"/>
              <a:t>i</a:t>
            </a:r>
            <a:r>
              <a:rPr lang="en-US" dirty="0"/>
              <a:t>) be sentenced to a term of imprisonment of not less than 25 years; and</a:t>
            </a:r>
          </a:p>
          <a:p>
            <a:pPr marL="0" indent="0">
              <a:buNone/>
            </a:pPr>
            <a:r>
              <a:rPr lang="en-US" dirty="0"/>
              <a:t>(ii) if the firearm involved is a machinegun or a destructive device, or is equipped with a firearm silencer or firearm muffler, be sentenced to imprisonment for life.”</a:t>
            </a:r>
          </a:p>
          <a:p>
            <a:pPr marL="0" indent="0">
              <a:buNone/>
            </a:pPr>
            <a:endParaRPr lang="en-US" dirty="0" smtClean="0"/>
          </a:p>
          <a:p>
            <a:pPr marL="0" indent="0">
              <a:buNone/>
            </a:pPr>
            <a:r>
              <a:rPr lang="en-US" b="1" dirty="0" smtClean="0">
                <a:solidFill>
                  <a:schemeClr val="accent1"/>
                </a:solidFill>
              </a:rPr>
              <a:t>*Stacking remains </a:t>
            </a:r>
            <a:r>
              <a:rPr lang="en-US" dirty="0" smtClean="0"/>
              <a:t>– 924(c)(1)(D) – 15 yrs. instead of 55 yrs. for </a:t>
            </a:r>
            <a:r>
              <a:rPr lang="en-US" dirty="0" smtClean="0">
                <a:solidFill>
                  <a:schemeClr val="accent1"/>
                </a:solidFill>
              </a:rPr>
              <a:t>3 convictions </a:t>
            </a:r>
            <a:r>
              <a:rPr lang="en-US" dirty="0" smtClean="0"/>
              <a:t>charged in same indictment</a:t>
            </a:r>
          </a:p>
          <a:p>
            <a:pPr marL="0" indent="0">
              <a:buNone/>
            </a:pPr>
            <a:r>
              <a:rPr lang="en-US" dirty="0" smtClean="0"/>
              <a:t>“Notwithstanding </a:t>
            </a:r>
            <a:r>
              <a:rPr lang="en-US" dirty="0"/>
              <a:t>any other provision of </a:t>
            </a:r>
            <a:r>
              <a:rPr lang="en-US" dirty="0" smtClean="0"/>
              <a:t>law– </a:t>
            </a:r>
          </a:p>
          <a:p>
            <a:pPr marL="0" indent="0">
              <a:buNone/>
            </a:pPr>
            <a:r>
              <a:rPr lang="en-US" dirty="0" smtClean="0"/>
              <a:t>(</a:t>
            </a:r>
            <a:r>
              <a:rPr lang="en-US" dirty="0" err="1"/>
              <a:t>i</a:t>
            </a:r>
            <a:r>
              <a:rPr lang="en-US" dirty="0"/>
              <a:t>) a court shall not place on probation any person convicted of a violation of this subsection; and</a:t>
            </a:r>
          </a:p>
          <a:p>
            <a:pPr marL="0" indent="0">
              <a:buNone/>
            </a:pPr>
            <a:r>
              <a:rPr lang="en-US" dirty="0"/>
              <a:t>(ii) </a:t>
            </a:r>
            <a:r>
              <a:rPr lang="en-US" b="1" dirty="0"/>
              <a:t>no term of imprisonment imposed on a person under this subsection shall run concurrently with any other term of imprisonment imposed on the person</a:t>
            </a:r>
            <a:r>
              <a:rPr lang="en-US" dirty="0"/>
              <a:t>, including any term of imprisonment imposed for the crime of violence or drug trafficking crime during which the firearm was used, carried, or possessed</a:t>
            </a:r>
            <a:r>
              <a:rPr lang="en-US" dirty="0" smtClean="0"/>
              <a:t>.”</a:t>
            </a:r>
          </a:p>
          <a:p>
            <a:pPr marL="0" indent="0">
              <a:buNone/>
            </a:pPr>
            <a:endParaRPr lang="en-US" dirty="0"/>
          </a:p>
        </p:txBody>
      </p:sp>
    </p:spTree>
    <p:extLst>
      <p:ext uri="{BB962C8B-B14F-4D97-AF65-F5344CB8AC3E}">
        <p14:creationId xmlns:p14="http://schemas.microsoft.com/office/powerpoint/2010/main" val="2458271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3935</TotalTime>
  <Words>4007</Words>
  <Application>Microsoft Office PowerPoint</Application>
  <PresentationFormat>Widescreen</PresentationFormat>
  <Paragraphs>266</Paragraphs>
  <Slides>27</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Franklin Gothic Heavy</vt:lpstr>
      <vt:lpstr>Trebuchet MS</vt:lpstr>
      <vt:lpstr>Wingdings</vt:lpstr>
      <vt:lpstr>Wingdings 3</vt:lpstr>
      <vt:lpstr>Facet</vt:lpstr>
      <vt:lpstr>The First Step Act  enacted Dec. 21, 2018</vt:lpstr>
      <vt:lpstr>On the Agenda</vt:lpstr>
      <vt:lpstr>Section 402 – Safety Valve     </vt:lpstr>
      <vt:lpstr>Section 402 – Fun with plain language</vt:lpstr>
      <vt:lpstr>Do Status Points Count toward total under 3553(f)(1)(A)?</vt:lpstr>
      <vt:lpstr>Applies to Career Offenders</vt:lpstr>
      <vt:lpstr>Section 402 – Safety Valve</vt:lpstr>
      <vt:lpstr>REMEMBER:  Two additional levels off Guideline Range</vt:lpstr>
      <vt:lpstr>Section 403 – “Clarification of Section 924(c)”</vt:lpstr>
      <vt:lpstr>Effective Date for Sections 401, 403?</vt:lpstr>
      <vt:lpstr>Section 404, Retroactive Application  of Fair Sentencing Act of 2010</vt:lpstr>
      <vt:lpstr>Section 404 of the First Step Act</vt:lpstr>
      <vt:lpstr>Do you have a client who may qualify? </vt:lpstr>
      <vt:lpstr>Prison Reform…   </vt:lpstr>
      <vt:lpstr>Good Time Credits?  Earned Time Credits?  Evidence-Based Programming?</vt:lpstr>
      <vt:lpstr>Good Time Credit</vt:lpstr>
      <vt:lpstr>Practice Tips:  when it happens   Earned Time Credits  Prerelease Custody for Some</vt:lpstr>
      <vt:lpstr>Practice Tips</vt:lpstr>
      <vt:lpstr>Partial List of Exclusions</vt:lpstr>
      <vt:lpstr>Partial List of Exclusions</vt:lpstr>
      <vt:lpstr>Sec. 603(b), Increasing the Use &amp; Transparency of Compassionate Release codified at 18 USC 3582(c)(1)(A) &amp; (d)</vt:lpstr>
      <vt:lpstr>Compassionate Release - 18 USC 3582(c)(1)(A)</vt:lpstr>
      <vt:lpstr>USSC Policy Statement 1B1.13: “Extraordinary and Compelling reasons” vs. BOP Program Statement</vt:lpstr>
      <vt:lpstr>First Step Act improvements</vt:lpstr>
      <vt:lpstr>First Step Act improvements</vt:lpstr>
      <vt:lpstr>Practical considerations</vt:lpstr>
      <vt:lpstr>Do you have a client who may be eligible?</vt:lpstr>
    </vt:vector>
  </TitlesOfParts>
  <Company>Federal Public Defender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Step Act</dc:title>
  <dc:creator>*</dc:creator>
  <cp:lastModifiedBy>Molly Corbett</cp:lastModifiedBy>
  <cp:revision>236</cp:revision>
  <cp:lastPrinted>2019-05-10T17:21:15Z</cp:lastPrinted>
  <dcterms:created xsi:type="dcterms:W3CDTF">2019-02-26T21:49:18Z</dcterms:created>
  <dcterms:modified xsi:type="dcterms:W3CDTF">2019-05-30T12:55:58Z</dcterms:modified>
</cp:coreProperties>
</file>